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sldIdLst>
    <p:sldId id="256" r:id="rId2"/>
    <p:sldId id="272" r:id="rId3"/>
    <p:sldId id="257" r:id="rId4"/>
    <p:sldId id="258" r:id="rId5"/>
    <p:sldId id="259" r:id="rId6"/>
    <p:sldId id="260" r:id="rId7"/>
    <p:sldId id="261" r:id="rId8"/>
    <p:sldId id="262" r:id="rId9"/>
    <p:sldId id="264" r:id="rId10"/>
    <p:sldId id="263" r:id="rId11"/>
    <p:sldId id="265" r:id="rId12"/>
    <p:sldId id="266" r:id="rId13"/>
    <p:sldId id="267" r:id="rId14"/>
    <p:sldId id="268" r:id="rId15"/>
    <p:sldId id="269" r:id="rId16"/>
    <p:sldId id="270" r:id="rId17"/>
    <p:sldId id="271" r:id="rId18"/>
    <p:sldId id="285" r:id="rId19"/>
    <p:sldId id="286" r:id="rId20"/>
    <p:sldId id="287" r:id="rId21"/>
    <p:sldId id="288" r:id="rId22"/>
    <p:sldId id="289" r:id="rId23"/>
    <p:sldId id="290" r:id="rId24"/>
    <p:sldId id="291" r:id="rId25"/>
    <p:sldId id="298" r:id="rId26"/>
    <p:sldId id="292" r:id="rId27"/>
    <p:sldId id="293" r:id="rId28"/>
    <p:sldId id="294" r:id="rId29"/>
    <p:sldId id="295" r:id="rId30"/>
    <p:sldId id="299" r:id="rId31"/>
    <p:sldId id="296" r:id="rId32"/>
    <p:sldId id="297" r:id="rId33"/>
    <p:sldId id="300" r:id="rId34"/>
    <p:sldId id="273" r:id="rId35"/>
    <p:sldId id="274" r:id="rId36"/>
    <p:sldId id="275" r:id="rId37"/>
    <p:sldId id="301" r:id="rId38"/>
    <p:sldId id="276" r:id="rId39"/>
    <p:sldId id="277" r:id="rId40"/>
    <p:sldId id="278" r:id="rId41"/>
    <p:sldId id="279" r:id="rId42"/>
    <p:sldId id="280" r:id="rId43"/>
    <p:sldId id="281" r:id="rId44"/>
    <p:sldId id="282" r:id="rId45"/>
    <p:sldId id="283" r:id="rId46"/>
    <p:sldId id="284" r:id="rId47"/>
    <p:sldId id="30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0" d="100"/>
          <a:sy n="100" d="100"/>
        </p:scale>
        <p:origin x="258" y="3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562E177-C838-426F-BE96-4D8CE9CB2B04}" type="datetimeFigureOut">
              <a:rPr lang="en-US" smtClean="0"/>
              <a:t>7/30/2023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293F8-D15D-408D-B372-E58F1CE17B56}" type="slidenum">
              <a:rPr lang="en-US" smtClean="0"/>
              <a:t>‹#›</a:t>
            </a:fld>
            <a:endParaRPr lang="en-US"/>
          </a:p>
        </p:txBody>
      </p:sp>
    </p:spTree>
    <p:extLst>
      <p:ext uri="{BB962C8B-B14F-4D97-AF65-F5344CB8AC3E}">
        <p14:creationId xmlns:p14="http://schemas.microsoft.com/office/powerpoint/2010/main" val="22542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562E177-C838-426F-BE96-4D8CE9CB2B04}" type="datetimeFigureOut">
              <a:rPr lang="en-US" smtClean="0"/>
              <a:t>7/30/2023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293F8-D15D-408D-B372-E58F1CE17B56}" type="slidenum">
              <a:rPr lang="en-US" smtClean="0"/>
              <a:t>‹#›</a:t>
            </a:fld>
            <a:endParaRPr lang="en-US"/>
          </a:p>
        </p:txBody>
      </p:sp>
    </p:spTree>
    <p:extLst>
      <p:ext uri="{BB962C8B-B14F-4D97-AF65-F5344CB8AC3E}">
        <p14:creationId xmlns:p14="http://schemas.microsoft.com/office/powerpoint/2010/main" val="2397172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8562E177-C838-426F-BE96-4D8CE9CB2B04}" type="datetimeFigureOut">
              <a:rPr lang="en-US" smtClean="0"/>
              <a:t>7/30/2023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293F8-D15D-408D-B372-E58F1CE17B56}" type="slidenum">
              <a:rPr lang="en-US" smtClean="0"/>
              <a:t>‹#›</a:t>
            </a:fld>
            <a:endParaRPr lang="en-US"/>
          </a:p>
        </p:txBody>
      </p:sp>
    </p:spTree>
    <p:extLst>
      <p:ext uri="{BB962C8B-B14F-4D97-AF65-F5344CB8AC3E}">
        <p14:creationId xmlns:p14="http://schemas.microsoft.com/office/powerpoint/2010/main" val="1347654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8562E177-C838-426F-BE96-4D8CE9CB2B04}" type="datetimeFigureOut">
              <a:rPr lang="en-US" smtClean="0"/>
              <a:t>7/30/2023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293F8-D15D-408D-B372-E58F1CE17B56}"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217822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562E177-C838-426F-BE96-4D8CE9CB2B04}" type="datetimeFigureOut">
              <a:rPr lang="en-US" smtClean="0"/>
              <a:t>7/30/2023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293F8-D15D-408D-B372-E58F1CE17B56}" type="slidenum">
              <a:rPr lang="en-US" smtClean="0"/>
              <a:t>‹#›</a:t>
            </a:fld>
            <a:endParaRPr lang="en-US"/>
          </a:p>
        </p:txBody>
      </p:sp>
    </p:spTree>
    <p:extLst>
      <p:ext uri="{BB962C8B-B14F-4D97-AF65-F5344CB8AC3E}">
        <p14:creationId xmlns:p14="http://schemas.microsoft.com/office/powerpoint/2010/main" val="17660113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562E177-C838-426F-BE96-4D8CE9CB2B04}" type="datetimeFigureOut">
              <a:rPr lang="en-US" smtClean="0"/>
              <a:t>7/30/2023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293F8-D15D-408D-B372-E58F1CE17B56}" type="slidenum">
              <a:rPr lang="en-US" smtClean="0"/>
              <a:t>‹#›</a:t>
            </a:fld>
            <a:endParaRPr lang="en-US"/>
          </a:p>
        </p:txBody>
      </p:sp>
    </p:spTree>
    <p:extLst>
      <p:ext uri="{BB962C8B-B14F-4D97-AF65-F5344CB8AC3E}">
        <p14:creationId xmlns:p14="http://schemas.microsoft.com/office/powerpoint/2010/main" val="2413259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562E177-C838-426F-BE96-4D8CE9CB2B04}" type="datetimeFigureOut">
              <a:rPr lang="en-US" smtClean="0"/>
              <a:t>7/30/2023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293F8-D15D-408D-B372-E58F1CE17B56}" type="slidenum">
              <a:rPr lang="en-US" smtClean="0"/>
              <a:t>‹#›</a:t>
            </a:fld>
            <a:endParaRPr lang="en-US"/>
          </a:p>
        </p:txBody>
      </p:sp>
    </p:spTree>
    <p:extLst>
      <p:ext uri="{BB962C8B-B14F-4D97-AF65-F5344CB8AC3E}">
        <p14:creationId xmlns:p14="http://schemas.microsoft.com/office/powerpoint/2010/main" val="3676222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62E177-C838-426F-BE96-4D8CE9CB2B04}" type="datetimeFigureOut">
              <a:rPr lang="en-US" smtClean="0"/>
              <a:t>7/30/2023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293F8-D15D-408D-B372-E58F1CE17B56}" type="slidenum">
              <a:rPr lang="en-US" smtClean="0"/>
              <a:t>‹#›</a:t>
            </a:fld>
            <a:endParaRPr lang="en-US"/>
          </a:p>
        </p:txBody>
      </p:sp>
    </p:spTree>
    <p:extLst>
      <p:ext uri="{BB962C8B-B14F-4D97-AF65-F5344CB8AC3E}">
        <p14:creationId xmlns:p14="http://schemas.microsoft.com/office/powerpoint/2010/main" val="34242093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62E177-C838-426F-BE96-4D8CE9CB2B04}" type="datetimeFigureOut">
              <a:rPr lang="en-US" smtClean="0"/>
              <a:t>7/30/2023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293F8-D15D-408D-B372-E58F1CE17B56}" type="slidenum">
              <a:rPr lang="en-US" smtClean="0"/>
              <a:t>‹#›</a:t>
            </a:fld>
            <a:endParaRPr lang="en-US"/>
          </a:p>
        </p:txBody>
      </p:sp>
    </p:spTree>
    <p:extLst>
      <p:ext uri="{BB962C8B-B14F-4D97-AF65-F5344CB8AC3E}">
        <p14:creationId xmlns:p14="http://schemas.microsoft.com/office/powerpoint/2010/main" val="3323744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8562E177-C838-426F-BE96-4D8CE9CB2B04}" type="datetimeFigureOut">
              <a:rPr lang="en-US" smtClean="0"/>
              <a:t>7/30/2023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293F8-D15D-408D-B372-E58F1CE17B56}" type="slidenum">
              <a:rPr lang="en-US" smtClean="0"/>
              <a:t>‹#›</a:t>
            </a:fld>
            <a:endParaRPr lang="en-US"/>
          </a:p>
        </p:txBody>
      </p:sp>
    </p:spTree>
    <p:extLst>
      <p:ext uri="{BB962C8B-B14F-4D97-AF65-F5344CB8AC3E}">
        <p14:creationId xmlns:p14="http://schemas.microsoft.com/office/powerpoint/2010/main" val="3986522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562E177-C838-426F-BE96-4D8CE9CB2B04}" type="datetimeFigureOut">
              <a:rPr lang="en-US" smtClean="0"/>
              <a:t>7/30/2023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293F8-D15D-408D-B372-E58F1CE17B56}" type="slidenum">
              <a:rPr lang="en-US" smtClean="0"/>
              <a:t>‹#›</a:t>
            </a:fld>
            <a:endParaRPr lang="en-US"/>
          </a:p>
        </p:txBody>
      </p:sp>
    </p:spTree>
    <p:extLst>
      <p:ext uri="{BB962C8B-B14F-4D97-AF65-F5344CB8AC3E}">
        <p14:creationId xmlns:p14="http://schemas.microsoft.com/office/powerpoint/2010/main" val="1079789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562E177-C838-426F-BE96-4D8CE9CB2B04}" type="datetimeFigureOut">
              <a:rPr lang="en-US" smtClean="0"/>
              <a:t>7/30/2023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293F8-D15D-408D-B372-E58F1CE17B56}" type="slidenum">
              <a:rPr lang="en-US" smtClean="0"/>
              <a:t>‹#›</a:t>
            </a:fld>
            <a:endParaRPr lang="en-US"/>
          </a:p>
        </p:txBody>
      </p:sp>
    </p:spTree>
    <p:extLst>
      <p:ext uri="{BB962C8B-B14F-4D97-AF65-F5344CB8AC3E}">
        <p14:creationId xmlns:p14="http://schemas.microsoft.com/office/powerpoint/2010/main" val="931082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562E177-C838-426F-BE96-4D8CE9CB2B04}" type="datetimeFigureOut">
              <a:rPr lang="en-US" smtClean="0"/>
              <a:t>7/30/2023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A293F8-D15D-408D-B372-E58F1CE17B56}" type="slidenum">
              <a:rPr lang="en-US" smtClean="0"/>
              <a:t>‹#›</a:t>
            </a:fld>
            <a:endParaRPr lang="en-US"/>
          </a:p>
        </p:txBody>
      </p:sp>
    </p:spTree>
    <p:extLst>
      <p:ext uri="{BB962C8B-B14F-4D97-AF65-F5344CB8AC3E}">
        <p14:creationId xmlns:p14="http://schemas.microsoft.com/office/powerpoint/2010/main" val="3181544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8562E177-C838-426F-BE96-4D8CE9CB2B04}" type="datetimeFigureOut">
              <a:rPr lang="en-US" smtClean="0"/>
              <a:t>7/30/2023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30A293F8-D15D-408D-B372-E58F1CE17B56}" type="slidenum">
              <a:rPr lang="en-US" smtClean="0"/>
              <a:t>‹#›</a:t>
            </a:fld>
            <a:endParaRPr lang="en-US"/>
          </a:p>
        </p:txBody>
      </p:sp>
    </p:spTree>
    <p:extLst>
      <p:ext uri="{BB962C8B-B14F-4D97-AF65-F5344CB8AC3E}">
        <p14:creationId xmlns:p14="http://schemas.microsoft.com/office/powerpoint/2010/main" val="3520329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562E177-C838-426F-BE96-4D8CE9CB2B04}" type="datetimeFigureOut">
              <a:rPr lang="en-US" smtClean="0"/>
              <a:t>7/30/2023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30A293F8-D15D-408D-B372-E58F1CE17B56}" type="slidenum">
              <a:rPr lang="en-US" smtClean="0"/>
              <a:t>‹#›</a:t>
            </a:fld>
            <a:endParaRPr lang="en-US"/>
          </a:p>
        </p:txBody>
      </p:sp>
    </p:spTree>
    <p:extLst>
      <p:ext uri="{BB962C8B-B14F-4D97-AF65-F5344CB8AC3E}">
        <p14:creationId xmlns:p14="http://schemas.microsoft.com/office/powerpoint/2010/main" val="724877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8562E177-C838-426F-BE96-4D8CE9CB2B04}" type="datetimeFigureOut">
              <a:rPr lang="en-US" smtClean="0"/>
              <a:t>7/30/2023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30A293F8-D15D-408D-B372-E58F1CE17B56}" type="slidenum">
              <a:rPr lang="en-US" smtClean="0"/>
              <a:t>‹#›</a:t>
            </a:fld>
            <a:endParaRPr lang="en-US"/>
          </a:p>
        </p:txBody>
      </p:sp>
    </p:spTree>
    <p:extLst>
      <p:ext uri="{BB962C8B-B14F-4D97-AF65-F5344CB8AC3E}">
        <p14:creationId xmlns:p14="http://schemas.microsoft.com/office/powerpoint/2010/main" val="2395820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562E177-C838-426F-BE96-4D8CE9CB2B04}" type="datetimeFigureOut">
              <a:rPr lang="en-US" smtClean="0"/>
              <a:t>7/30/2023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293F8-D15D-408D-B372-E58F1CE17B56}" type="slidenum">
              <a:rPr lang="en-US" smtClean="0"/>
              <a:t>‹#›</a:t>
            </a:fld>
            <a:endParaRPr lang="en-US"/>
          </a:p>
        </p:txBody>
      </p:sp>
    </p:spTree>
    <p:extLst>
      <p:ext uri="{BB962C8B-B14F-4D97-AF65-F5344CB8AC3E}">
        <p14:creationId xmlns:p14="http://schemas.microsoft.com/office/powerpoint/2010/main" val="3024740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562E177-C838-426F-BE96-4D8CE9CB2B04}" type="datetimeFigureOut">
              <a:rPr lang="en-US" smtClean="0"/>
              <a:t>7/30/2023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0A293F8-D15D-408D-B372-E58F1CE17B56}" type="slidenum">
              <a:rPr lang="en-US" smtClean="0"/>
              <a:t>‹#›</a:t>
            </a:fld>
            <a:endParaRPr lang="en-US"/>
          </a:p>
        </p:txBody>
      </p:sp>
    </p:spTree>
    <p:extLst>
      <p:ext uri="{BB962C8B-B14F-4D97-AF65-F5344CB8AC3E}">
        <p14:creationId xmlns:p14="http://schemas.microsoft.com/office/powerpoint/2010/main" val="382750272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rtl="1"/>
            <a:r>
              <a:rPr lang="fa-IR" dirty="0" smtClean="0"/>
              <a:t>مقدمات آواشناسی و واج‌شناسی</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861675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271" y="833718"/>
            <a:ext cx="8135470" cy="5674658"/>
          </a:xfrm>
          <a:prstGeom prst="rect">
            <a:avLst/>
          </a:prstGeom>
        </p:spPr>
      </p:pic>
    </p:spTree>
    <p:extLst>
      <p:ext uri="{BB962C8B-B14F-4D97-AF65-F5344CB8AC3E}">
        <p14:creationId xmlns:p14="http://schemas.microsoft.com/office/powerpoint/2010/main" val="4264495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واکه‌های مرکب</a:t>
            </a:r>
            <a:endParaRPr lang="en-US" dirty="0"/>
          </a:p>
        </p:txBody>
      </p:sp>
      <p:sp>
        <p:nvSpPr>
          <p:cNvPr id="3" name="Content Placeholder 2"/>
          <p:cNvSpPr>
            <a:spLocks noGrp="1"/>
          </p:cNvSpPr>
          <p:nvPr>
            <p:ph idx="1"/>
          </p:nvPr>
        </p:nvSpPr>
        <p:spPr/>
        <p:txBody>
          <a:bodyPr>
            <a:normAutofit/>
          </a:bodyPr>
          <a:lstStyle/>
          <a:p>
            <a:pPr algn="just" rtl="1"/>
            <a:r>
              <a:rPr lang="fa-IR" sz="4800" dirty="0" smtClean="0">
                <a:latin typeface="Doulos SIL" panose="02000500070000020004" pitchFamily="2" charset="0"/>
                <a:ea typeface="Doulos SIL" panose="02000500070000020004" pitchFamily="2" charset="0"/>
              </a:rPr>
              <a:t>در تولید واکه‌های مرکب، زبان از یک وضعیت به وضعیت دیگر تغییر شکل می‌دهد</a:t>
            </a:r>
          </a:p>
          <a:p>
            <a:pPr algn="just" rtl="1"/>
            <a:r>
              <a:rPr lang="fa-IR" sz="4800" dirty="0" smtClean="0">
                <a:latin typeface="Doulos SIL" panose="02000500070000020004" pitchFamily="2" charset="0"/>
                <a:ea typeface="Doulos SIL" panose="02000500070000020004" pitchFamily="2" charset="0"/>
              </a:rPr>
              <a:t>واکه‌های مرکب فارسی: </a:t>
            </a:r>
            <a:r>
              <a:rPr lang="en-US" sz="4800" dirty="0" err="1" smtClean="0">
                <a:latin typeface="Doulos SIL" panose="02000500070000020004" pitchFamily="2" charset="0"/>
                <a:ea typeface="Doulos SIL" panose="02000500070000020004" pitchFamily="2" charset="0"/>
                <a:cs typeface="Doulos SIL" panose="02000500070000020004" pitchFamily="2" charset="0"/>
              </a:rPr>
              <a:t>ey</a:t>
            </a:r>
            <a:r>
              <a:rPr lang="fa-IR" sz="4800" dirty="0" smtClean="0">
                <a:latin typeface="Doulos SIL" panose="02000500070000020004" pitchFamily="2" charset="0"/>
                <a:ea typeface="Doulos SIL" panose="02000500070000020004" pitchFamily="2" charset="0"/>
              </a:rPr>
              <a:t>، </a:t>
            </a:r>
            <a:r>
              <a:rPr lang="en-US" sz="4800" dirty="0" smtClean="0">
                <a:latin typeface="Doulos SIL" panose="02000500070000020004" pitchFamily="2" charset="0"/>
                <a:ea typeface="Doulos SIL" panose="02000500070000020004" pitchFamily="2" charset="0"/>
                <a:cs typeface="Doulos SIL" panose="02000500070000020004" pitchFamily="2" charset="0"/>
              </a:rPr>
              <a:t>ow</a:t>
            </a:r>
            <a:r>
              <a:rPr lang="fa-IR" sz="4800" dirty="0" smtClean="0">
                <a:latin typeface="Doulos SIL" panose="02000500070000020004" pitchFamily="2" charset="0"/>
                <a:ea typeface="Doulos SIL" panose="02000500070000020004" pitchFamily="2" charset="0"/>
              </a:rPr>
              <a:t>،</a:t>
            </a:r>
            <a:r>
              <a:rPr lang="en-US" sz="4800" dirty="0" smtClean="0">
                <a:latin typeface="Doulos SIL" panose="02000500070000020004" pitchFamily="2" charset="0"/>
                <a:ea typeface="Doulos SIL" panose="02000500070000020004" pitchFamily="2" charset="0"/>
                <a:cs typeface="Doulos SIL" panose="02000500070000020004" pitchFamily="2" charset="0"/>
              </a:rPr>
              <a:t> </a:t>
            </a:r>
            <a:r>
              <a:rPr lang="fa-IR" sz="4800" dirty="0" smtClean="0">
                <a:latin typeface="Doulos SIL" panose="02000500070000020004" pitchFamily="2" charset="0"/>
                <a:ea typeface="Doulos SIL" panose="02000500070000020004" pitchFamily="2" charset="0"/>
              </a:rPr>
              <a:t> </a:t>
            </a:r>
            <a:r>
              <a:rPr lang="en-US" sz="4800" dirty="0" smtClean="0">
                <a:latin typeface="Doulos SIL" panose="02000500070000020004" pitchFamily="2" charset="0"/>
                <a:ea typeface="Doulos SIL" panose="02000500070000020004" pitchFamily="2" charset="0"/>
                <a:cs typeface="Doulos SIL" panose="02000500070000020004" pitchFamily="2" charset="0"/>
              </a:rPr>
              <a:t>ay</a:t>
            </a:r>
            <a:r>
              <a:rPr lang="fa-IR" sz="4800" dirty="0" smtClean="0">
                <a:latin typeface="Doulos SIL" panose="02000500070000020004" pitchFamily="2" charset="0"/>
                <a:ea typeface="Doulos SIL" panose="02000500070000020004" pitchFamily="2" charset="0"/>
                <a:cs typeface="Doulos SIL" panose="02000500070000020004" pitchFamily="2" charset="0"/>
              </a:rPr>
              <a:t>، </a:t>
            </a:r>
            <a:r>
              <a:rPr lang="en-US" sz="4800" dirty="0" err="1" smtClean="0">
                <a:latin typeface="Doulos SIL" panose="02000500070000020004" pitchFamily="2" charset="0"/>
                <a:ea typeface="Doulos SIL" panose="02000500070000020004" pitchFamily="2" charset="0"/>
                <a:cs typeface="Doulos SIL" panose="02000500070000020004" pitchFamily="2" charset="0"/>
              </a:rPr>
              <a:t>āy</a:t>
            </a:r>
            <a:r>
              <a:rPr lang="fa-IR" sz="4800" dirty="0" smtClean="0">
                <a:latin typeface="Doulos SIL" panose="02000500070000020004" pitchFamily="2" charset="0"/>
                <a:ea typeface="Doulos SIL" panose="02000500070000020004" pitchFamily="2" charset="0"/>
                <a:cs typeface="Doulos SIL" panose="02000500070000020004" pitchFamily="2" charset="0"/>
              </a:rPr>
              <a:t>، </a:t>
            </a:r>
            <a:r>
              <a:rPr lang="en-US" sz="4800" dirty="0" err="1" smtClean="0">
                <a:latin typeface="Doulos SIL" panose="02000500070000020004" pitchFamily="2" charset="0"/>
                <a:ea typeface="Doulos SIL" panose="02000500070000020004" pitchFamily="2" charset="0"/>
                <a:cs typeface="Doulos SIL" panose="02000500070000020004" pitchFamily="2" charset="0"/>
              </a:rPr>
              <a:t>oy</a:t>
            </a:r>
            <a:r>
              <a:rPr lang="fa-IR" sz="4800" dirty="0" smtClean="0">
                <a:latin typeface="Doulos SIL" panose="02000500070000020004" pitchFamily="2" charset="0"/>
                <a:ea typeface="Doulos SIL" panose="02000500070000020004" pitchFamily="2" charset="0"/>
                <a:cs typeface="Doulos SIL" panose="02000500070000020004" pitchFamily="2" charset="0"/>
              </a:rPr>
              <a:t>، </a:t>
            </a:r>
            <a:r>
              <a:rPr lang="en-US" sz="4800" dirty="0" err="1" smtClean="0">
                <a:latin typeface="Doulos SIL" panose="02000500070000020004" pitchFamily="2" charset="0"/>
                <a:ea typeface="Doulos SIL" panose="02000500070000020004" pitchFamily="2" charset="0"/>
                <a:cs typeface="Doulos SIL" panose="02000500070000020004" pitchFamily="2" charset="0"/>
              </a:rPr>
              <a:t>uy</a:t>
            </a:r>
            <a:endParaRPr lang="en-US" sz="4800" dirty="0" smtClean="0">
              <a:latin typeface="Doulos SIL" panose="02000500070000020004" pitchFamily="2" charset="0"/>
              <a:ea typeface="Doulos SIL" panose="02000500070000020004" pitchFamily="2" charset="0"/>
              <a:cs typeface="Doulos SIL" panose="02000500070000020004" pitchFamily="2" charset="0"/>
            </a:endParaRPr>
          </a:p>
        </p:txBody>
      </p:sp>
    </p:spTree>
    <p:extLst>
      <p:ext uri="{BB962C8B-B14F-4D97-AF65-F5344CB8AC3E}">
        <p14:creationId xmlns:p14="http://schemas.microsoft.com/office/powerpoint/2010/main" val="40179974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هجا و انواع آن در زبان فارسی</a:t>
            </a:r>
            <a:endParaRPr lang="en-US" dirty="0"/>
          </a:p>
        </p:txBody>
      </p:sp>
      <p:sp>
        <p:nvSpPr>
          <p:cNvPr id="3" name="Content Placeholder 2"/>
          <p:cNvSpPr>
            <a:spLocks noGrp="1"/>
          </p:cNvSpPr>
          <p:nvPr>
            <p:ph idx="1"/>
          </p:nvPr>
        </p:nvSpPr>
        <p:spPr/>
        <p:txBody>
          <a:bodyPr>
            <a:normAutofit/>
          </a:bodyPr>
          <a:lstStyle/>
          <a:p>
            <a:pPr algn="just" rtl="1"/>
            <a:r>
              <a:rPr lang="fa-IR" sz="3200" dirty="0" smtClean="0"/>
              <a:t>هجا یک واحد زبانی است که حداقل از یک واکه (</a:t>
            </a:r>
            <a:r>
              <a:rPr lang="en-US" sz="3200" dirty="0" smtClean="0"/>
              <a:t>v</a:t>
            </a:r>
            <a:r>
              <a:rPr lang="fa-IR" sz="3200" dirty="0" smtClean="0"/>
              <a:t>) در جایگاه هسته و یک یا چند همخوان (</a:t>
            </a:r>
            <a:r>
              <a:rPr lang="en-US" sz="3200" dirty="0" smtClean="0"/>
              <a:t>c</a:t>
            </a:r>
            <a:r>
              <a:rPr lang="fa-IR" sz="3200" dirty="0" smtClean="0"/>
              <a:t>)</a:t>
            </a:r>
            <a:r>
              <a:rPr lang="en-US" sz="3200" dirty="0" smtClean="0"/>
              <a:t> </a:t>
            </a:r>
            <a:r>
              <a:rPr lang="fa-IR" sz="3200" dirty="0" smtClean="0"/>
              <a:t> تشکیل می‌شود.</a:t>
            </a:r>
          </a:p>
          <a:p>
            <a:pPr algn="just" rtl="1"/>
            <a:r>
              <a:rPr lang="fa-IR" sz="3200" dirty="0" smtClean="0"/>
              <a:t>انواع هجا در زبان فارسی: </a:t>
            </a:r>
          </a:p>
          <a:p>
            <a:pPr algn="just" rtl="1"/>
            <a:r>
              <a:rPr lang="en-US" sz="3200" dirty="0" smtClean="0">
                <a:cs typeface="+mn-cs"/>
              </a:rPr>
              <a:t>CV</a:t>
            </a:r>
            <a:r>
              <a:rPr lang="fa-IR" sz="3200" dirty="0" smtClean="0">
                <a:cs typeface="+mn-cs"/>
              </a:rPr>
              <a:t>: با</a:t>
            </a:r>
          </a:p>
          <a:p>
            <a:pPr algn="just" rtl="1"/>
            <a:r>
              <a:rPr lang="en-US" sz="3200" dirty="0" smtClean="0">
                <a:cs typeface="+mn-cs"/>
              </a:rPr>
              <a:t>CVC</a:t>
            </a:r>
            <a:r>
              <a:rPr lang="fa-IR" sz="3200" dirty="0" smtClean="0">
                <a:cs typeface="+mn-cs"/>
              </a:rPr>
              <a:t>: در</a:t>
            </a:r>
            <a:endParaRPr lang="en-US" sz="3200" dirty="0" smtClean="0">
              <a:cs typeface="+mn-cs"/>
            </a:endParaRPr>
          </a:p>
          <a:p>
            <a:pPr algn="just" rtl="1"/>
            <a:r>
              <a:rPr lang="en-US" sz="3200" dirty="0" smtClean="0">
                <a:cs typeface="+mn-cs"/>
              </a:rPr>
              <a:t>CVCC</a:t>
            </a:r>
            <a:r>
              <a:rPr lang="fa-IR" sz="3200" dirty="0" smtClean="0">
                <a:cs typeface="+mn-cs"/>
              </a:rPr>
              <a:t>: گوشت</a:t>
            </a:r>
          </a:p>
          <a:p>
            <a:pPr algn="just" rtl="1"/>
            <a:endParaRPr lang="fa-IR" sz="2800" dirty="0" smtClean="0">
              <a:cs typeface="+mn-cs"/>
            </a:endParaRPr>
          </a:p>
          <a:p>
            <a:pPr marL="0" indent="0" algn="just" rtl="1">
              <a:buNone/>
            </a:pPr>
            <a:endParaRPr lang="fa-IR" sz="2800" dirty="0" smtClean="0">
              <a:cs typeface="+mn-cs"/>
            </a:endParaRPr>
          </a:p>
          <a:p>
            <a:pPr marL="0" indent="0" algn="just" rtl="1">
              <a:buNone/>
            </a:pPr>
            <a:endParaRPr lang="en-US" sz="2800" dirty="0"/>
          </a:p>
        </p:txBody>
      </p:sp>
    </p:spTree>
    <p:extLst>
      <p:ext uri="{BB962C8B-B14F-4D97-AF65-F5344CB8AC3E}">
        <p14:creationId xmlns:p14="http://schemas.microsoft.com/office/powerpoint/2010/main" val="24950327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عناصر زبرزنجیری</a:t>
            </a:r>
            <a:endParaRPr lang="en-US" dirty="0"/>
          </a:p>
        </p:txBody>
      </p:sp>
      <p:sp>
        <p:nvSpPr>
          <p:cNvPr id="3" name="Content Placeholder 2"/>
          <p:cNvSpPr>
            <a:spLocks noGrp="1"/>
          </p:cNvSpPr>
          <p:nvPr>
            <p:ph idx="1"/>
          </p:nvPr>
        </p:nvSpPr>
        <p:spPr/>
        <p:txBody>
          <a:bodyPr>
            <a:normAutofit/>
          </a:bodyPr>
          <a:lstStyle/>
          <a:p>
            <a:pPr algn="just" rtl="1"/>
            <a:r>
              <a:rPr lang="fa-IR" sz="6000" dirty="0" smtClean="0"/>
              <a:t>کشش</a:t>
            </a:r>
          </a:p>
          <a:p>
            <a:pPr algn="just" rtl="1"/>
            <a:r>
              <a:rPr lang="fa-IR" sz="6000" dirty="0" smtClean="0"/>
              <a:t>مکث</a:t>
            </a:r>
          </a:p>
          <a:p>
            <a:pPr algn="just" rtl="1"/>
            <a:r>
              <a:rPr lang="fa-IR" sz="6000" dirty="0" smtClean="0"/>
              <a:t>تکیه</a:t>
            </a:r>
          </a:p>
        </p:txBody>
      </p:sp>
    </p:spTree>
    <p:extLst>
      <p:ext uri="{BB962C8B-B14F-4D97-AF65-F5344CB8AC3E}">
        <p14:creationId xmlns:p14="http://schemas.microsoft.com/office/powerpoint/2010/main" val="3502052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کشش</a:t>
            </a:r>
            <a:endParaRPr lang="en-US" dirty="0"/>
          </a:p>
        </p:txBody>
      </p:sp>
      <p:sp>
        <p:nvSpPr>
          <p:cNvPr id="3" name="Content Placeholder 2"/>
          <p:cNvSpPr>
            <a:spLocks noGrp="1"/>
          </p:cNvSpPr>
          <p:nvPr>
            <p:ph idx="1"/>
          </p:nvPr>
        </p:nvSpPr>
        <p:spPr/>
        <p:txBody>
          <a:bodyPr>
            <a:normAutofit/>
          </a:bodyPr>
          <a:lstStyle/>
          <a:p>
            <a:pPr algn="just" rtl="1"/>
            <a:r>
              <a:rPr lang="fa-IR" sz="3200" dirty="0" smtClean="0"/>
              <a:t>کشش: ادارک شنونده از دیرش یا مدت زمان تولید یک آوا</a:t>
            </a:r>
          </a:p>
          <a:p>
            <a:pPr algn="just" rtl="1"/>
            <a:r>
              <a:rPr lang="fa-IR" sz="3200" dirty="0" smtClean="0"/>
              <a:t>در زبان فارسی  </a:t>
            </a:r>
            <a:r>
              <a:rPr lang="en-US" sz="3200" dirty="0" smtClean="0">
                <a:latin typeface="Doulos SIL" panose="02000500070000020004" pitchFamily="2" charset="0"/>
                <a:ea typeface="Doulos SIL" panose="02000500070000020004" pitchFamily="2" charset="0"/>
                <a:cs typeface="Doulos SIL" panose="02000500070000020004" pitchFamily="2" charset="0"/>
              </a:rPr>
              <a:t>a</a:t>
            </a:r>
            <a:r>
              <a:rPr lang="fa-IR" sz="3200" dirty="0" smtClean="0">
                <a:latin typeface="Doulos SIL" panose="02000500070000020004" pitchFamily="2" charset="0"/>
                <a:ea typeface="Doulos SIL" panose="02000500070000020004" pitchFamily="2" charset="0"/>
              </a:rPr>
              <a:t>، </a:t>
            </a:r>
            <a:r>
              <a:rPr lang="en-US" sz="3200" dirty="0" smtClean="0">
                <a:latin typeface="Doulos SIL" panose="02000500070000020004" pitchFamily="2" charset="0"/>
                <a:ea typeface="Doulos SIL" panose="02000500070000020004" pitchFamily="2" charset="0"/>
                <a:cs typeface="Doulos SIL" panose="02000500070000020004" pitchFamily="2" charset="0"/>
              </a:rPr>
              <a:t>e</a:t>
            </a:r>
            <a:r>
              <a:rPr lang="fa-IR" sz="3200" dirty="0" smtClean="0">
                <a:latin typeface="Doulos SIL" panose="02000500070000020004" pitchFamily="2" charset="0"/>
                <a:ea typeface="Doulos SIL" panose="02000500070000020004" pitchFamily="2" charset="0"/>
              </a:rPr>
              <a:t>، </a:t>
            </a:r>
            <a:r>
              <a:rPr lang="en-US" sz="3200" dirty="0" smtClean="0">
                <a:latin typeface="Doulos SIL" panose="02000500070000020004" pitchFamily="2" charset="0"/>
                <a:ea typeface="Doulos SIL" panose="02000500070000020004" pitchFamily="2" charset="0"/>
                <a:cs typeface="Doulos SIL" panose="02000500070000020004" pitchFamily="2" charset="0"/>
              </a:rPr>
              <a:t>o</a:t>
            </a:r>
            <a:r>
              <a:rPr lang="fa-IR" sz="3200" dirty="0" smtClean="0">
                <a:latin typeface="Doulos SIL" panose="02000500070000020004" pitchFamily="2" charset="0"/>
                <a:ea typeface="Doulos SIL" panose="02000500070000020004" pitchFamily="2" charset="0"/>
              </a:rPr>
              <a:t> کوتاه و </a:t>
            </a:r>
            <a:r>
              <a:rPr lang="en-US" sz="3200" dirty="0" smtClean="0">
                <a:latin typeface="Doulos SIL" panose="02000500070000020004" pitchFamily="2" charset="0"/>
                <a:ea typeface="Doulos SIL" panose="02000500070000020004" pitchFamily="2" charset="0"/>
                <a:cs typeface="Doulos SIL" panose="02000500070000020004" pitchFamily="2" charset="0"/>
              </a:rPr>
              <a:t>u</a:t>
            </a:r>
            <a:r>
              <a:rPr lang="fa-IR" sz="3200" dirty="0" smtClean="0">
                <a:latin typeface="Doulos SIL" panose="02000500070000020004" pitchFamily="2" charset="0"/>
                <a:ea typeface="Doulos SIL" panose="02000500070000020004" pitchFamily="2" charset="0"/>
              </a:rPr>
              <a:t>، </a:t>
            </a:r>
            <a:r>
              <a:rPr lang="en-US" sz="3200" dirty="0" smtClean="0">
                <a:latin typeface="Doulos SIL" panose="02000500070000020004" pitchFamily="2" charset="0"/>
                <a:ea typeface="Doulos SIL" panose="02000500070000020004" pitchFamily="2" charset="0"/>
                <a:cs typeface="Doulos SIL" panose="02000500070000020004" pitchFamily="2" charset="0"/>
              </a:rPr>
              <a:t>ā</a:t>
            </a:r>
            <a:r>
              <a:rPr lang="fa-IR" sz="3200" dirty="0" smtClean="0">
                <a:latin typeface="Doulos SIL" panose="02000500070000020004" pitchFamily="2" charset="0"/>
                <a:ea typeface="Doulos SIL" panose="02000500070000020004" pitchFamily="2" charset="0"/>
              </a:rPr>
              <a:t>، </a:t>
            </a:r>
            <a:r>
              <a:rPr lang="en-US" sz="3200" dirty="0" smtClean="0">
                <a:latin typeface="Doulos SIL" panose="02000500070000020004" pitchFamily="2" charset="0"/>
                <a:ea typeface="Doulos SIL" panose="02000500070000020004" pitchFamily="2" charset="0"/>
                <a:cs typeface="Doulos SIL" panose="02000500070000020004" pitchFamily="2" charset="0"/>
              </a:rPr>
              <a:t>i</a:t>
            </a:r>
            <a:r>
              <a:rPr lang="fa-IR" sz="3200" dirty="0" smtClean="0">
                <a:latin typeface="Doulos SIL" panose="02000500070000020004" pitchFamily="2" charset="0"/>
                <a:ea typeface="Doulos SIL" panose="02000500070000020004" pitchFamily="2" charset="0"/>
              </a:rPr>
              <a:t> کشیده </a:t>
            </a:r>
            <a:r>
              <a:rPr lang="fa-IR" sz="3200" dirty="0" smtClean="0">
                <a:latin typeface="Arial Narrow" pitchFamily="34" charset="0"/>
              </a:rPr>
              <a:t>هستند.</a:t>
            </a:r>
          </a:p>
          <a:p>
            <a:pPr algn="just" rtl="1"/>
            <a:r>
              <a:rPr lang="fa-IR" sz="3200" dirty="0" smtClean="0">
                <a:latin typeface="Arial Narrow" pitchFamily="34" charset="0"/>
              </a:rPr>
              <a:t>در برخی از گویشها</a:t>
            </a:r>
            <a:r>
              <a:rPr lang="fa-IR" sz="3200" dirty="0" smtClean="0">
                <a:latin typeface="Doulos SIL" panose="02000500070000020004" pitchFamily="2" charset="0"/>
                <a:ea typeface="Doulos SIL" panose="02000500070000020004" pitchFamily="2" charset="0"/>
              </a:rPr>
              <a:t>، </a:t>
            </a:r>
            <a:r>
              <a:rPr lang="en-US" sz="3200" dirty="0">
                <a:latin typeface="Doulos SIL" panose="02000500070000020004" pitchFamily="2" charset="0"/>
                <a:ea typeface="Doulos SIL" panose="02000500070000020004" pitchFamily="2" charset="0"/>
                <a:cs typeface="Doulos SIL" panose="02000500070000020004" pitchFamily="2" charset="0"/>
              </a:rPr>
              <a:t>a، e، o </a:t>
            </a:r>
            <a:r>
              <a:rPr lang="fa-IR" sz="3200" dirty="0">
                <a:latin typeface="Doulos SIL" panose="02000500070000020004" pitchFamily="2" charset="0"/>
                <a:ea typeface="Doulos SIL" panose="02000500070000020004" pitchFamily="2" charset="0"/>
              </a:rPr>
              <a:t> به </a:t>
            </a:r>
            <a:r>
              <a:rPr lang="fa-IR" sz="3200" dirty="0">
                <a:latin typeface="Arial Narrow" pitchFamily="34" charset="0"/>
              </a:rPr>
              <a:t>صورت کشیده تلفظ می‌شوند، برای نشان دادن کشش می‌توان از علامت </a:t>
            </a:r>
            <a:r>
              <a:rPr lang="fa-IR" sz="4000" dirty="0" smtClean="0">
                <a:latin typeface="Arial Narrow" pitchFamily="34" charset="0"/>
              </a:rPr>
              <a:t>(ː</a:t>
            </a:r>
            <a:r>
              <a:rPr lang="en-US" sz="4000" dirty="0" smtClean="0">
                <a:latin typeface="Arial Narrow" pitchFamily="34" charset="0"/>
              </a:rPr>
              <a:t> </a:t>
            </a:r>
            <a:r>
              <a:rPr lang="fa-IR" sz="4000" dirty="0" smtClean="0">
                <a:latin typeface="Arial Narrow" pitchFamily="34" charset="0"/>
              </a:rPr>
              <a:t>) </a:t>
            </a:r>
            <a:r>
              <a:rPr lang="fa-IR" sz="3200" dirty="0" smtClean="0">
                <a:latin typeface="Arial Narrow" pitchFamily="34" charset="0"/>
              </a:rPr>
              <a:t>استفاده کرد</a:t>
            </a:r>
          </a:p>
          <a:p>
            <a:pPr algn="just" rtl="1"/>
            <a:r>
              <a:rPr lang="en-US" sz="3200" dirty="0" err="1" smtClean="0">
                <a:latin typeface="Doulos SIL" panose="02000500070000020004" pitchFamily="2" charset="0"/>
                <a:ea typeface="Doulos SIL" panose="02000500070000020004" pitchFamily="2" charset="0"/>
                <a:cs typeface="Doulos SIL" panose="02000500070000020004" pitchFamily="2" charset="0"/>
              </a:rPr>
              <a:t>xeːš</a:t>
            </a:r>
            <a:r>
              <a:rPr lang="en-US" sz="3200" dirty="0" smtClean="0">
                <a:latin typeface="Doulos SIL" panose="02000500070000020004" pitchFamily="2" charset="0"/>
                <a:ea typeface="Doulos SIL" panose="02000500070000020004" pitchFamily="2" charset="0"/>
                <a:cs typeface="Doulos SIL" panose="02000500070000020004" pitchFamily="2" charset="0"/>
              </a:rPr>
              <a:t>/ </a:t>
            </a:r>
            <a:r>
              <a:rPr lang="fa-IR" sz="3200" dirty="0" smtClean="0">
                <a:latin typeface="Doulos SIL" panose="02000500070000020004" pitchFamily="2" charset="0"/>
                <a:ea typeface="Doulos SIL" panose="02000500070000020004" pitchFamily="2" charset="0"/>
              </a:rPr>
              <a:t> (قوم </a:t>
            </a:r>
            <a:r>
              <a:rPr lang="fa-IR" sz="3200" dirty="0">
                <a:latin typeface="Doulos SIL" panose="02000500070000020004" pitchFamily="2" charset="0"/>
                <a:ea typeface="Doulos SIL" panose="02000500070000020004" pitchFamily="2" charset="0"/>
              </a:rPr>
              <a:t>و خویش) ~ </a:t>
            </a:r>
            <a:r>
              <a:rPr lang="en-US" sz="3200" dirty="0" err="1" smtClean="0">
                <a:latin typeface="Doulos SIL" panose="02000500070000020004" pitchFamily="2" charset="0"/>
                <a:ea typeface="Doulos SIL" panose="02000500070000020004" pitchFamily="2" charset="0"/>
                <a:cs typeface="Doulos SIL" panose="02000500070000020004" pitchFamily="2" charset="0"/>
              </a:rPr>
              <a:t>xeš</a:t>
            </a:r>
            <a:r>
              <a:rPr lang="fa-IR" sz="3200" dirty="0" smtClean="0">
                <a:latin typeface="Doulos SIL" panose="02000500070000020004" pitchFamily="2" charset="0"/>
                <a:ea typeface="Doulos SIL" panose="02000500070000020004" pitchFamily="2" charset="0"/>
              </a:rPr>
              <a:t> (خشت</a:t>
            </a:r>
            <a:r>
              <a:rPr lang="fa-IR" sz="3200" dirty="0">
                <a:latin typeface="Doulos SIL" panose="02000500070000020004" pitchFamily="2" charset="0"/>
                <a:ea typeface="Doulos SIL" panose="02000500070000020004" pitchFamily="2" charset="0"/>
              </a:rPr>
              <a:t>)</a:t>
            </a:r>
            <a:endParaRPr lang="en-US" sz="3200" dirty="0">
              <a:latin typeface="Doulos SIL" panose="02000500070000020004" pitchFamily="2" charset="0"/>
              <a:ea typeface="Doulos SIL" panose="02000500070000020004" pitchFamily="2" charset="0"/>
              <a:cs typeface="Doulos SIL" panose="02000500070000020004" pitchFamily="2" charset="0"/>
            </a:endParaRPr>
          </a:p>
        </p:txBody>
      </p:sp>
    </p:spTree>
    <p:extLst>
      <p:ext uri="{BB962C8B-B14F-4D97-AF65-F5344CB8AC3E}">
        <p14:creationId xmlns:p14="http://schemas.microsoft.com/office/powerpoint/2010/main" val="41938867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مکث</a:t>
            </a:r>
            <a:endParaRPr lang="en-US" dirty="0"/>
          </a:p>
        </p:txBody>
      </p:sp>
      <p:sp>
        <p:nvSpPr>
          <p:cNvPr id="3" name="Content Placeholder 2"/>
          <p:cNvSpPr>
            <a:spLocks noGrp="1"/>
          </p:cNvSpPr>
          <p:nvPr>
            <p:ph idx="1"/>
          </p:nvPr>
        </p:nvSpPr>
        <p:spPr/>
        <p:txBody>
          <a:bodyPr>
            <a:normAutofit/>
          </a:bodyPr>
          <a:lstStyle/>
          <a:p>
            <a:pPr algn="just" rtl="1"/>
            <a:r>
              <a:rPr lang="fa-IR" sz="4000" dirty="0" smtClean="0"/>
              <a:t>مکث وقفه‌ای است که در جریان گفتار رخ می‌دهد. نقش زبانی آن مشخص کردن مرزهای دستوری است.</a:t>
            </a:r>
          </a:p>
          <a:p>
            <a:pPr algn="just" rtl="1"/>
            <a:r>
              <a:rPr lang="fa-IR" sz="4000" dirty="0" smtClean="0"/>
              <a:t>مکث کوتاه، متوسط و طولانی را می‌توان به ترتیب با نشانه‌های (.)، (..) و (...) نمایش داد.</a:t>
            </a:r>
            <a:endParaRPr lang="en-US" sz="4000" dirty="0"/>
          </a:p>
        </p:txBody>
      </p:sp>
    </p:spTree>
    <p:extLst>
      <p:ext uri="{BB962C8B-B14F-4D97-AF65-F5344CB8AC3E}">
        <p14:creationId xmlns:p14="http://schemas.microsoft.com/office/powerpoint/2010/main" val="30965694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تکیه</a:t>
            </a:r>
            <a:endParaRPr lang="en-US" dirty="0"/>
          </a:p>
        </p:txBody>
      </p:sp>
      <p:sp>
        <p:nvSpPr>
          <p:cNvPr id="3" name="Content Placeholder 2"/>
          <p:cNvSpPr>
            <a:spLocks noGrp="1"/>
          </p:cNvSpPr>
          <p:nvPr>
            <p:ph idx="1"/>
          </p:nvPr>
        </p:nvSpPr>
        <p:spPr/>
        <p:txBody>
          <a:bodyPr>
            <a:noAutofit/>
          </a:bodyPr>
          <a:lstStyle/>
          <a:p>
            <a:pPr algn="just" rtl="1"/>
            <a:r>
              <a:rPr lang="fa-IR" sz="2800" dirty="0" smtClean="0"/>
              <a:t>تکیۀ دو نوع است: تکیۀ واژگانی و تکیۀ زیروبمی.</a:t>
            </a:r>
          </a:p>
          <a:p>
            <a:pPr algn="just" rtl="1"/>
            <a:r>
              <a:rPr lang="fa-IR" sz="2800" dirty="0" smtClean="0"/>
              <a:t>تکیۀ واژگانی: برجستگی یک هجا نسبت به دیگر هجاها در یک واژه</a:t>
            </a:r>
          </a:p>
          <a:p>
            <a:pPr algn="just" rtl="1"/>
            <a:r>
              <a:rPr lang="fa-IR" sz="2800" dirty="0" smtClean="0"/>
              <a:t>تیکۀ زیروبمی: برجستگی هجای تکیه‌بر یک واژه در واحدهای بزرگتر.</a:t>
            </a:r>
          </a:p>
          <a:p>
            <a:pPr algn="just" rtl="1"/>
            <a:r>
              <a:rPr lang="fa-IR" sz="4400" dirty="0" smtClean="0"/>
              <a:t>تکیه را با علامت[ </a:t>
            </a:r>
            <a:r>
              <a:rPr lang="fa-IR" sz="4400" dirty="0" smtClean="0">
                <a:latin typeface="Doulos SIL"/>
                <a:ea typeface="Doulos SIL"/>
              </a:rPr>
              <a:t>] نمایش می‌دهیم:</a:t>
            </a:r>
          </a:p>
          <a:p>
            <a:pPr algn="just" rtl="1"/>
            <a:r>
              <a:rPr lang="fa-IR" sz="4400" dirty="0" smtClean="0">
                <a:latin typeface="Doulos SIL"/>
                <a:ea typeface="Doulos SIL"/>
              </a:rPr>
              <a:t>گویا (ناطق) </a:t>
            </a:r>
            <a:r>
              <a:rPr lang="en-US" sz="4400" dirty="0" err="1" smtClean="0">
                <a:latin typeface="Doulos SIL"/>
                <a:ea typeface="Doulos SIL"/>
              </a:rPr>
              <a:t>gu</a:t>
            </a:r>
            <a:r>
              <a:rPr lang="en-US" sz="4400" dirty="0" err="1" smtClean="0">
                <a:latin typeface="Doulos SIL"/>
                <a:ea typeface="Doulos SIL"/>
                <a:cs typeface="Doulos SIL"/>
              </a:rPr>
              <a:t>ya</a:t>
            </a:r>
            <a:r>
              <a:rPr lang="fa-IR" sz="4400" dirty="0" smtClean="0">
                <a:latin typeface="Doulos SIL"/>
                <a:ea typeface="Doulos SIL"/>
                <a:cs typeface="Doulos SIL"/>
              </a:rPr>
              <a:t>، گویا (ظاهراً) </a:t>
            </a:r>
            <a:r>
              <a:rPr lang="en-US" sz="4400" dirty="0" smtClean="0">
                <a:latin typeface="Doulos SIL"/>
                <a:ea typeface="Doulos SIL"/>
                <a:cs typeface="Doulos SIL"/>
              </a:rPr>
              <a:t></a:t>
            </a:r>
            <a:r>
              <a:rPr lang="en-US" sz="4400" dirty="0" err="1" smtClean="0">
                <a:latin typeface="Doulos SIL"/>
                <a:ea typeface="Doulos SIL"/>
                <a:cs typeface="Doulos SIL"/>
              </a:rPr>
              <a:t>guya</a:t>
            </a:r>
            <a:endParaRPr lang="en-US" sz="4400" dirty="0"/>
          </a:p>
        </p:txBody>
      </p:sp>
    </p:spTree>
    <p:extLst>
      <p:ext uri="{BB962C8B-B14F-4D97-AF65-F5344CB8AC3E}">
        <p14:creationId xmlns:p14="http://schemas.microsoft.com/office/powerpoint/2010/main" val="42850392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الگوی تکیه در زبان فارسی</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74029793"/>
              </p:ext>
            </p:extLst>
          </p:nvPr>
        </p:nvGraphicFramePr>
        <p:xfrm>
          <a:off x="1456660" y="1392867"/>
          <a:ext cx="8941982" cy="5124893"/>
        </p:xfrm>
        <a:graphic>
          <a:graphicData uri="http://schemas.openxmlformats.org/drawingml/2006/table">
            <a:tbl>
              <a:tblPr rtl="1" firstRow="1" firstCol="1" bandRow="1"/>
              <a:tblGrid>
                <a:gridCol w="4645877">
                  <a:extLst>
                    <a:ext uri="{9D8B030D-6E8A-4147-A177-3AD203B41FA5}">
                      <a16:colId xmlns:a16="http://schemas.microsoft.com/office/drawing/2014/main" xmlns="" val="20000"/>
                    </a:ext>
                  </a:extLst>
                </a:gridCol>
                <a:gridCol w="4296105">
                  <a:extLst>
                    <a:ext uri="{9D8B030D-6E8A-4147-A177-3AD203B41FA5}">
                      <a16:colId xmlns:a16="http://schemas.microsoft.com/office/drawing/2014/main" xmlns="" val="20001"/>
                    </a:ext>
                  </a:extLst>
                </a:gridCol>
              </a:tblGrid>
              <a:tr h="465900">
                <a:tc>
                  <a:txBody>
                    <a:bodyPr/>
                    <a:lstStyle/>
                    <a:p>
                      <a:pPr algn="ctr" rtl="1">
                        <a:lnSpc>
                          <a:spcPct val="107000"/>
                        </a:lnSpc>
                        <a:spcAft>
                          <a:spcPts val="0"/>
                        </a:spcAft>
                      </a:pPr>
                      <a:r>
                        <a:rPr lang="fa-IR" sz="2400" b="1" dirty="0">
                          <a:effectLst/>
                          <a:latin typeface="Doulos SIL"/>
                          <a:ea typeface="Calibri"/>
                          <a:cs typeface="ABLotus"/>
                        </a:rPr>
                        <a:t>واژه</a:t>
                      </a:r>
                      <a:endParaRPr lang="en-US" sz="2400" b="1" dirty="0">
                        <a:effectLst/>
                        <a:latin typeface="Calibri"/>
                        <a:ea typeface="Calibri"/>
                        <a:cs typeface="Arial"/>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fa-IR" sz="2400" b="1">
                          <a:effectLst/>
                          <a:latin typeface="Doulos SIL"/>
                          <a:ea typeface="Calibri"/>
                          <a:cs typeface="ABLotus"/>
                        </a:rPr>
                        <a:t>جایگاه تکیه</a:t>
                      </a:r>
                      <a:endParaRPr lang="en-US" sz="2400" b="1">
                        <a:effectLst/>
                        <a:latin typeface="Calibri"/>
                        <a:ea typeface="Calibri"/>
                        <a:cs typeface="Arial"/>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329493">
                <a:tc>
                  <a:txBody>
                    <a:bodyPr/>
                    <a:lstStyle/>
                    <a:p>
                      <a:pPr algn="ctr" rtl="1">
                        <a:lnSpc>
                          <a:spcPct val="107000"/>
                        </a:lnSpc>
                        <a:spcAft>
                          <a:spcPts val="0"/>
                        </a:spcAft>
                      </a:pPr>
                      <a:r>
                        <a:rPr lang="fa-IR" sz="2400" b="1" dirty="0">
                          <a:effectLst/>
                          <a:latin typeface="Doulos SIL"/>
                          <a:ea typeface="Calibri"/>
                          <a:cs typeface="ABLotus"/>
                        </a:rPr>
                        <a:t>اسم (/ صفت) ساده</a:t>
                      </a:r>
                      <a:endParaRPr lang="en-US" sz="2400" b="1" dirty="0">
                        <a:effectLst/>
                        <a:latin typeface="Calibri"/>
                        <a:ea typeface="Calibri"/>
                        <a:cs typeface="Arial"/>
                      </a:endParaRPr>
                    </a:p>
                    <a:p>
                      <a:pPr algn="ctr" rtl="1">
                        <a:lnSpc>
                          <a:spcPct val="107000"/>
                        </a:lnSpc>
                        <a:spcAft>
                          <a:spcPts val="0"/>
                        </a:spcAft>
                      </a:pPr>
                      <a:r>
                        <a:rPr lang="fa-IR" sz="2400" b="1" dirty="0">
                          <a:effectLst/>
                          <a:latin typeface="Doulos SIL"/>
                          <a:ea typeface="Calibri"/>
                          <a:cs typeface="ABLotus"/>
                        </a:rPr>
                        <a:t>اسم (/ صفت) مشتق</a:t>
                      </a:r>
                      <a:endParaRPr lang="en-US" sz="2400" b="1" dirty="0">
                        <a:effectLst/>
                        <a:latin typeface="Calibri"/>
                        <a:ea typeface="Calibri"/>
                        <a:cs typeface="Arial"/>
                      </a:endParaRPr>
                    </a:p>
                    <a:p>
                      <a:pPr algn="ctr" rtl="1">
                        <a:lnSpc>
                          <a:spcPct val="107000"/>
                        </a:lnSpc>
                        <a:spcAft>
                          <a:spcPts val="0"/>
                        </a:spcAft>
                      </a:pPr>
                      <a:r>
                        <a:rPr lang="fa-IR" sz="2400" b="1" dirty="0">
                          <a:effectLst/>
                          <a:latin typeface="Doulos SIL"/>
                          <a:ea typeface="Calibri"/>
                          <a:cs typeface="ABLotus"/>
                        </a:rPr>
                        <a:t>اسم (/ صفت) مرکب</a:t>
                      </a:r>
                      <a:endParaRPr lang="en-US" sz="2400" b="1" dirty="0">
                        <a:effectLst/>
                        <a:latin typeface="Calibri"/>
                        <a:ea typeface="Calibri"/>
                        <a:cs typeface="Arial"/>
                      </a:endParaRPr>
                    </a:p>
                    <a:p>
                      <a:pPr algn="ctr" rtl="1">
                        <a:lnSpc>
                          <a:spcPct val="107000"/>
                        </a:lnSpc>
                        <a:spcAft>
                          <a:spcPts val="0"/>
                        </a:spcAft>
                      </a:pPr>
                      <a:r>
                        <a:rPr lang="fa-IR" sz="2400" b="1" spc="-10" dirty="0">
                          <a:effectLst/>
                          <a:latin typeface="Doulos SIL"/>
                          <a:ea typeface="Calibri"/>
                          <a:cs typeface="ABLotus"/>
                        </a:rPr>
                        <a:t>اسم (/ صفت) + وند تصریفی</a:t>
                      </a:r>
                      <a:endParaRPr lang="en-US" sz="2400" b="1" dirty="0">
                        <a:effectLst/>
                        <a:latin typeface="Calibri"/>
                        <a:ea typeface="Calibri"/>
                        <a:cs typeface="Arial"/>
                      </a:endParaRPr>
                    </a:p>
                    <a:p>
                      <a:pPr algn="ctr" rtl="1">
                        <a:lnSpc>
                          <a:spcPct val="107000"/>
                        </a:lnSpc>
                        <a:spcAft>
                          <a:spcPts val="0"/>
                        </a:spcAft>
                      </a:pPr>
                      <a:r>
                        <a:rPr lang="fa-IR" sz="2400" b="1" dirty="0">
                          <a:effectLst/>
                          <a:latin typeface="Doulos SIL"/>
                          <a:ea typeface="Calibri"/>
                          <a:cs typeface="ABLotus"/>
                        </a:rPr>
                        <a:t>ضمیر</a:t>
                      </a:r>
                      <a:endParaRPr lang="en-US" sz="2400" b="1" dirty="0">
                        <a:effectLst/>
                        <a:latin typeface="Calibri"/>
                        <a:ea typeface="Calibri"/>
                        <a:cs typeface="Arial"/>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fa-IR" sz="2400" b="1" dirty="0">
                          <a:effectLst/>
                          <a:latin typeface="Doulos SIL"/>
                          <a:ea typeface="Calibri"/>
                          <a:cs typeface="ABLotus"/>
                        </a:rPr>
                        <a:t>هجای پایانی</a:t>
                      </a:r>
                      <a:endParaRPr lang="en-US" sz="2400" b="1" dirty="0">
                        <a:effectLst/>
                        <a:latin typeface="Calibri"/>
                        <a:ea typeface="Calibri"/>
                        <a:cs typeface="Arial"/>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65900">
                <a:tc>
                  <a:txBody>
                    <a:bodyPr/>
                    <a:lstStyle/>
                    <a:p>
                      <a:pPr algn="ctr" rtl="1">
                        <a:lnSpc>
                          <a:spcPct val="107000"/>
                        </a:lnSpc>
                        <a:spcAft>
                          <a:spcPts val="0"/>
                        </a:spcAft>
                      </a:pPr>
                      <a:r>
                        <a:rPr lang="fa-IR" sz="2400" b="1" dirty="0">
                          <a:effectLst/>
                          <a:latin typeface="Doulos SIL"/>
                          <a:ea typeface="Calibri"/>
                          <a:cs typeface="ABLotus"/>
                        </a:rPr>
                        <a:t>قید</a:t>
                      </a:r>
                      <a:endParaRPr lang="en-US" sz="2400" b="1" dirty="0">
                        <a:effectLst/>
                        <a:latin typeface="Calibri"/>
                        <a:ea typeface="Calibri"/>
                        <a:cs typeface="Arial"/>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fa-IR" sz="2400" b="1" dirty="0">
                          <a:effectLst/>
                          <a:latin typeface="Doulos SIL"/>
                          <a:ea typeface="Calibri"/>
                          <a:cs typeface="ABLotus"/>
                        </a:rPr>
                        <a:t>معمولاً هجای پایانی</a:t>
                      </a:r>
                      <a:endParaRPr lang="en-US" sz="2400" b="1" dirty="0">
                        <a:effectLst/>
                        <a:latin typeface="Calibri"/>
                        <a:ea typeface="Calibri"/>
                        <a:cs typeface="Arial"/>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65900">
                <a:tc>
                  <a:txBody>
                    <a:bodyPr/>
                    <a:lstStyle/>
                    <a:p>
                      <a:pPr algn="ctr" rtl="1">
                        <a:lnSpc>
                          <a:spcPct val="107000"/>
                        </a:lnSpc>
                        <a:spcAft>
                          <a:spcPts val="0"/>
                        </a:spcAft>
                      </a:pPr>
                      <a:r>
                        <a:rPr lang="fa-IR" sz="2400" b="1">
                          <a:effectLst/>
                          <a:latin typeface="Doulos SIL"/>
                          <a:ea typeface="Calibri"/>
                          <a:cs typeface="ABLotus"/>
                        </a:rPr>
                        <a:t>فعل ساده (ماضی مطلق یا مضارع)</a:t>
                      </a:r>
                      <a:endParaRPr lang="en-US" sz="2400" b="1">
                        <a:effectLst/>
                        <a:latin typeface="Calibri"/>
                        <a:ea typeface="Calibri"/>
                        <a:cs typeface="Arial"/>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fa-IR" sz="2400" b="1" dirty="0">
                          <a:effectLst/>
                          <a:latin typeface="Doulos SIL"/>
                          <a:ea typeface="Calibri"/>
                          <a:cs typeface="ABLotus"/>
                        </a:rPr>
                        <a:t>هجای پایانی ستاک</a:t>
                      </a:r>
                      <a:endParaRPr lang="en-US" sz="2400" b="1" dirty="0">
                        <a:effectLst/>
                        <a:latin typeface="Calibri"/>
                        <a:ea typeface="Calibri"/>
                        <a:cs typeface="Arial"/>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65900">
                <a:tc>
                  <a:txBody>
                    <a:bodyPr/>
                    <a:lstStyle/>
                    <a:p>
                      <a:pPr algn="ctr" rtl="1">
                        <a:lnSpc>
                          <a:spcPct val="107000"/>
                        </a:lnSpc>
                        <a:spcAft>
                          <a:spcPts val="0"/>
                        </a:spcAft>
                      </a:pPr>
                      <a:r>
                        <a:rPr lang="fa-IR" sz="2400" b="1">
                          <a:effectLst/>
                          <a:latin typeface="Doulos SIL"/>
                          <a:ea typeface="Calibri"/>
                          <a:cs typeface="ABLotus"/>
                        </a:rPr>
                        <a:t>فعل با پیشوند اشتقاقی یا تصریفی</a:t>
                      </a:r>
                      <a:endParaRPr lang="en-US" sz="2400" b="1">
                        <a:effectLst/>
                        <a:latin typeface="Calibri"/>
                        <a:ea typeface="Calibri"/>
                        <a:cs typeface="Arial"/>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fa-IR" sz="2400" b="1" dirty="0">
                          <a:effectLst/>
                          <a:latin typeface="Doulos SIL"/>
                          <a:ea typeface="Calibri"/>
                          <a:cs typeface="ABLotus"/>
                        </a:rPr>
                        <a:t>روی پیشوند</a:t>
                      </a:r>
                      <a:endParaRPr lang="en-US" sz="2400" b="1" dirty="0">
                        <a:effectLst/>
                        <a:latin typeface="Calibri"/>
                        <a:ea typeface="Calibri"/>
                        <a:cs typeface="Arial"/>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65900">
                <a:tc>
                  <a:txBody>
                    <a:bodyPr/>
                    <a:lstStyle/>
                    <a:p>
                      <a:pPr algn="ctr" rtl="1">
                        <a:lnSpc>
                          <a:spcPct val="107000"/>
                        </a:lnSpc>
                        <a:spcAft>
                          <a:spcPts val="0"/>
                        </a:spcAft>
                      </a:pPr>
                      <a:r>
                        <a:rPr lang="fa-IR" sz="2400" b="1">
                          <a:effectLst/>
                          <a:latin typeface="Doulos SIL"/>
                          <a:ea typeface="Calibri"/>
                          <a:cs typeface="ABLotus"/>
                        </a:rPr>
                        <a:t>ماضی نقلی</a:t>
                      </a:r>
                      <a:endParaRPr lang="en-US" sz="2400" b="1">
                        <a:effectLst/>
                        <a:latin typeface="Calibri"/>
                        <a:ea typeface="Calibri"/>
                        <a:cs typeface="Arial"/>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fa-IR" sz="2400" b="1" dirty="0">
                          <a:effectLst/>
                          <a:latin typeface="Doulos SIL"/>
                          <a:ea typeface="Calibri"/>
                          <a:cs typeface="ABLotus"/>
                        </a:rPr>
                        <a:t>هجای پایانی</a:t>
                      </a:r>
                      <a:endParaRPr lang="en-US" sz="2400" b="1" dirty="0">
                        <a:effectLst/>
                        <a:latin typeface="Calibri"/>
                        <a:ea typeface="Calibri"/>
                        <a:cs typeface="Arial"/>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465900">
                <a:tc>
                  <a:txBody>
                    <a:bodyPr/>
                    <a:lstStyle/>
                    <a:p>
                      <a:pPr algn="ctr" rtl="1">
                        <a:lnSpc>
                          <a:spcPct val="107000"/>
                        </a:lnSpc>
                        <a:spcAft>
                          <a:spcPts val="0"/>
                        </a:spcAft>
                      </a:pPr>
                      <a:r>
                        <a:rPr lang="fa-IR" sz="2400" b="1">
                          <a:effectLst/>
                          <a:latin typeface="Doulos SIL"/>
                          <a:ea typeface="Calibri"/>
                          <a:cs typeface="ABLotus"/>
                        </a:rPr>
                        <a:t>ماضی بعید</a:t>
                      </a:r>
                      <a:endParaRPr lang="en-US" sz="2400" b="1">
                        <a:effectLst/>
                        <a:latin typeface="Calibri"/>
                        <a:ea typeface="Calibri"/>
                        <a:cs typeface="Arial"/>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fa-IR" sz="2400" b="1" dirty="0">
                          <a:effectLst/>
                          <a:latin typeface="Doulos SIL"/>
                          <a:ea typeface="Calibri"/>
                          <a:cs typeface="ABLotus"/>
                        </a:rPr>
                        <a:t>هجای پایانی جزء اول</a:t>
                      </a:r>
                      <a:endParaRPr lang="en-US" sz="2400" b="1" dirty="0">
                        <a:effectLst/>
                        <a:latin typeface="Calibri"/>
                        <a:ea typeface="Calibri"/>
                        <a:cs typeface="Arial"/>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1488643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fa-IR" dirty="0" smtClean="0"/>
              <a:t>فرایندهای واجی</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90937429"/>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تعریف</a:t>
            </a:r>
            <a:endParaRPr lang="en-US" dirty="0"/>
          </a:p>
        </p:txBody>
      </p:sp>
      <p:sp>
        <p:nvSpPr>
          <p:cNvPr id="3" name="Content Placeholder 2"/>
          <p:cNvSpPr>
            <a:spLocks noGrp="1"/>
          </p:cNvSpPr>
          <p:nvPr>
            <p:ph idx="1"/>
          </p:nvPr>
        </p:nvSpPr>
        <p:spPr/>
        <p:txBody>
          <a:bodyPr>
            <a:normAutofit/>
          </a:bodyPr>
          <a:lstStyle/>
          <a:p>
            <a:pPr algn="just" rtl="1"/>
            <a:r>
              <a:rPr lang="fa-IR" sz="3200" spc="-10" dirty="0">
                <a:latin typeface="Doulos SIL" panose="02000500070000020004" pitchFamily="2" charset="0"/>
                <a:ea typeface="Calibri" panose="020F0502020204030204" pitchFamily="34" charset="0"/>
                <a:cs typeface="ABLotus"/>
              </a:rPr>
              <a:t>بسیاری از واحدهای واژگانی زبان فارسی، همانند دیگر زبان‌ها، بازنمایی واجی یا زیرساختی</a:t>
            </a:r>
            <a:r>
              <a:rPr lang="fa-IR" sz="3200" spc="-10" dirty="0">
                <a:ea typeface="Calibri" panose="020F0502020204030204" pitchFamily="34" charset="0"/>
                <a:cs typeface="Doulos SIL" panose="02000500070000020004" pitchFamily="2" charset="0"/>
              </a:rPr>
              <a:t> </a:t>
            </a:r>
            <a:r>
              <a:rPr lang="fa-IR" sz="3200" spc="-10" dirty="0">
                <a:latin typeface="Doulos SIL" panose="02000500070000020004" pitchFamily="2" charset="0"/>
                <a:ea typeface="Calibri" panose="020F0502020204030204" pitchFamily="34" charset="0"/>
                <a:cs typeface="ABLotus"/>
              </a:rPr>
              <a:t>مشترکی دارند، اما بازنمایی آوایی یا روساختی آن‌ها در گونه‌ها و گویش‌های مختلف با یکدیگر متفاوت است. آنچه را که سبب تمایز بازنمایی واجی از بازنمایی آوایی می‌شود، «فرایند واجی» </a:t>
            </a:r>
            <a:r>
              <a:rPr lang="fa-IR" sz="3200" spc="-10" dirty="0" smtClean="0">
                <a:latin typeface="Doulos SIL" panose="02000500070000020004" pitchFamily="2" charset="0"/>
                <a:ea typeface="Calibri" panose="020F0502020204030204" pitchFamily="34" charset="0"/>
                <a:cs typeface="ABLotus"/>
              </a:rPr>
              <a:t>می‌نامند. فرایندهای </a:t>
            </a:r>
            <a:r>
              <a:rPr lang="fa-IR" sz="3200" spc="-10" dirty="0">
                <a:latin typeface="Doulos SIL" panose="02000500070000020004" pitchFamily="2" charset="0"/>
                <a:ea typeface="Calibri" panose="020F0502020204030204" pitchFamily="34" charset="0"/>
                <a:cs typeface="ABLotus"/>
              </a:rPr>
              <a:t>واجی بر نوعی تغییر ساختاری در مشخصه‌ها یا عناصر واجی زبان دلالت </a:t>
            </a:r>
            <a:r>
              <a:rPr lang="fa-IR" sz="3200" spc="-10" dirty="0" smtClean="0">
                <a:latin typeface="Doulos SIL" panose="02000500070000020004" pitchFamily="2" charset="0"/>
                <a:ea typeface="Calibri" panose="020F0502020204030204" pitchFamily="34" charset="0"/>
                <a:cs typeface="ABLotus"/>
              </a:rPr>
              <a:t>دارند.</a:t>
            </a:r>
            <a:endParaRPr lang="en-US" sz="3200" dirty="0"/>
          </a:p>
        </p:txBody>
      </p:sp>
    </p:spTree>
    <p:extLst>
      <p:ext uri="{BB962C8B-B14F-4D97-AF65-F5344CB8AC3E}">
        <p14:creationId xmlns:p14="http://schemas.microsoft.com/office/powerpoint/2010/main" val="32448005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fa-IR" dirty="0" smtClean="0"/>
              <a:t>آواشناسی تولیدی</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4847979"/>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اهم فرایندهای واجی با نمونه‌هایی از گویش آباده‌ای و لهجۀ تهرانی</a:t>
            </a:r>
            <a:endParaRPr lang="en-US" dirty="0"/>
          </a:p>
        </p:txBody>
      </p:sp>
      <p:sp>
        <p:nvSpPr>
          <p:cNvPr id="3" name="Content Placeholder 2"/>
          <p:cNvSpPr>
            <a:spLocks noGrp="1"/>
          </p:cNvSpPr>
          <p:nvPr>
            <p:ph idx="1"/>
          </p:nvPr>
        </p:nvSpPr>
        <p:spPr/>
        <p:txBody>
          <a:bodyPr/>
          <a:lstStyle/>
          <a:p>
            <a:pPr algn="just" rtl="1"/>
            <a:r>
              <a:rPr lang="fa-IR" sz="2800" dirty="0" smtClean="0"/>
              <a:t>1</a:t>
            </a:r>
            <a:r>
              <a:rPr lang="ar-LY" sz="2800" b="1" dirty="0" smtClean="0"/>
              <a:t>. </a:t>
            </a:r>
            <a:r>
              <a:rPr lang="ar-LY" sz="2800" b="1" dirty="0"/>
              <a:t>افراشته‌شدگی </a:t>
            </a:r>
          </a:p>
          <a:p>
            <a:pPr algn="just" rtl="1"/>
            <a:r>
              <a:rPr lang="ar-LY" dirty="0"/>
              <a:t>افراشته‌شدگی (ارتقای واکه‌ای) در واجشناسی فرایندی عمودی است که طی آن ارتفاع زبان در تولید یک واکه افزایش </a:t>
            </a:r>
            <a:r>
              <a:rPr lang="ar-LY" dirty="0" smtClean="0"/>
              <a:t>می</a:t>
            </a:r>
            <a:r>
              <a:rPr lang="fa-IR" dirty="0" smtClean="0"/>
              <a:t> </a:t>
            </a:r>
            <a:r>
              <a:rPr lang="ar-LY" dirty="0" smtClean="0"/>
              <a:t>یابد</a:t>
            </a:r>
            <a:r>
              <a:rPr lang="fa-IR" dirty="0" smtClean="0"/>
              <a:t>. </a:t>
            </a:r>
            <a:r>
              <a:rPr lang="ar-LY" dirty="0" smtClean="0"/>
              <a:t>افراشته‌شدگی </a:t>
            </a:r>
            <a:r>
              <a:rPr lang="ar-LY" dirty="0"/>
              <a:t>در فارسی معیار و اکثر گویشهای ایرانی، اکثراً مرحله‌به‌مرحله و مدرّج است و به معنای تبدیل واکه‌ای افتاده به واکه‌ای میانی و تبدیل واکه‌ای میانی به واکه‌ای افراشته </a:t>
            </a:r>
            <a:r>
              <a:rPr lang="ar-LY" dirty="0" smtClean="0"/>
              <a:t>است</a:t>
            </a:r>
            <a:r>
              <a:rPr lang="fa-IR" dirty="0" smtClean="0"/>
              <a:t>.</a:t>
            </a:r>
          </a:p>
          <a:p>
            <a:pPr algn="just" rtl="1">
              <a:lnSpc>
                <a:spcPct val="107000"/>
              </a:lnSpc>
            </a:pPr>
            <a:r>
              <a:rPr lang="ar-LY" dirty="0" smtClean="0"/>
              <a:t> </a:t>
            </a:r>
            <a:r>
              <a:rPr lang="fa-IR" b="1" dirty="0">
                <a:latin typeface="Doulos SIL" panose="02000500070000020004" pitchFamily="2" charset="0"/>
                <a:ea typeface="Doulos SIL" panose="02000500070000020004" pitchFamily="2" charset="0"/>
                <a:cs typeface="ABLotus"/>
              </a:rPr>
              <a:t>ارتقای واکۀ افتاده و پیشین</a:t>
            </a:r>
            <a:r>
              <a:rPr lang="en-US" sz="1600" b="1" dirty="0">
                <a:latin typeface="Doulos SIL" panose="02000500070000020004" pitchFamily="2" charset="0"/>
                <a:ea typeface="Doulos SIL" panose="02000500070000020004" pitchFamily="2" charset="0"/>
                <a:cs typeface="Doulos SIL" panose="02000500070000020004" pitchFamily="2" charset="0"/>
              </a:rPr>
              <a:t>/a/ </a:t>
            </a:r>
            <a:r>
              <a:rPr lang="fa-IR" b="1" dirty="0">
                <a:latin typeface="Doulos SIL" panose="02000500070000020004" pitchFamily="2" charset="0"/>
                <a:ea typeface="Doulos SIL" panose="02000500070000020004" pitchFamily="2" charset="0"/>
                <a:cs typeface="ABLotus"/>
              </a:rPr>
              <a:t> به واکۀ میانی و پیشین </a:t>
            </a:r>
            <a:r>
              <a:rPr lang="en-US" sz="1600" b="1" dirty="0">
                <a:latin typeface="Doulos SIL" panose="02000500070000020004" pitchFamily="2" charset="0"/>
                <a:ea typeface="Doulos SIL" panose="02000500070000020004" pitchFamily="2" charset="0"/>
                <a:cs typeface="Doulos SIL" panose="02000500070000020004" pitchFamily="2" charset="0"/>
              </a:rPr>
              <a:t>[e</a:t>
            </a:r>
            <a:r>
              <a:rPr lang="en-US" sz="1600" b="1" dirty="0" smtClean="0">
                <a:latin typeface="Doulos SIL" panose="02000500070000020004" pitchFamily="2" charset="0"/>
                <a:ea typeface="Doulos SIL" panose="02000500070000020004" pitchFamily="2" charset="0"/>
                <a:cs typeface="Doulos SIL" panose="02000500070000020004" pitchFamily="2" charset="0"/>
              </a:rPr>
              <a:t>]</a:t>
            </a:r>
            <a:endParaRPr lang="fa-IR" sz="1600" b="1" dirty="0" smtClean="0">
              <a:latin typeface="Doulos SIL" panose="02000500070000020004" pitchFamily="2" charset="0"/>
              <a:ea typeface="Doulos SIL" panose="02000500070000020004" pitchFamily="2" charset="0"/>
              <a:cs typeface="ABLotus"/>
            </a:endParaRPr>
          </a:p>
          <a:p>
            <a:pPr algn="just" rtl="1">
              <a:lnSpc>
                <a:spcPct val="107000"/>
              </a:lnSpc>
            </a:pP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rtl="1"/>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4223042378"/>
              </p:ext>
            </p:extLst>
          </p:nvPr>
        </p:nvGraphicFramePr>
        <p:xfrm>
          <a:off x="4629466" y="4476752"/>
          <a:ext cx="2676208" cy="1990725"/>
        </p:xfrm>
        <a:graphic>
          <a:graphicData uri="http://schemas.openxmlformats.org/drawingml/2006/table">
            <a:tbl>
              <a:tblPr rtl="1" firstRow="1" firstCol="1" bandRow="1">
                <a:tableStyleId>{5C22544A-7EE6-4342-B048-85BDC9FD1C3A}</a:tableStyleId>
              </a:tblPr>
              <a:tblGrid>
                <a:gridCol w="1338104">
                  <a:extLst>
                    <a:ext uri="{9D8B030D-6E8A-4147-A177-3AD203B41FA5}">
                      <a16:colId xmlns:a16="http://schemas.microsoft.com/office/drawing/2014/main" xmlns="" val="2685382022"/>
                    </a:ext>
                  </a:extLst>
                </a:gridCol>
                <a:gridCol w="1338104">
                  <a:extLst>
                    <a:ext uri="{9D8B030D-6E8A-4147-A177-3AD203B41FA5}">
                      <a16:colId xmlns:a16="http://schemas.microsoft.com/office/drawing/2014/main" xmlns="" val="2940599380"/>
                    </a:ext>
                  </a:extLst>
                </a:gridCol>
              </a:tblGrid>
              <a:tr h="398145">
                <a:tc>
                  <a:txBody>
                    <a:bodyPr/>
                    <a:lstStyle/>
                    <a:p>
                      <a:pPr algn="ctr" rtl="1">
                        <a:lnSpc>
                          <a:spcPct val="107000"/>
                        </a:lnSpc>
                        <a:spcAft>
                          <a:spcPts val="0"/>
                        </a:spcAft>
                      </a:pPr>
                      <a:r>
                        <a:rPr lang="fa-IR" sz="2400" dirty="0">
                          <a:effectLst/>
                        </a:rPr>
                        <a:t>بچه</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36195" marR="36195" marT="0" marB="0" anchor="ctr"/>
                </a:tc>
                <a:tc>
                  <a:txBody>
                    <a:bodyPr/>
                    <a:lstStyle/>
                    <a:p>
                      <a:pPr algn="ctr" rtl="0">
                        <a:lnSpc>
                          <a:spcPct val="107000"/>
                        </a:lnSpc>
                        <a:spcAft>
                          <a:spcPts val="0"/>
                        </a:spcAft>
                      </a:pPr>
                      <a:r>
                        <a:rPr lang="en-US" sz="2400" dirty="0">
                          <a:effectLst/>
                          <a:latin typeface="Doulos SIL" panose="02000500070000020004" pitchFamily="2" charset="0"/>
                          <a:ea typeface="Doulos SIL" panose="02000500070000020004" pitchFamily="2" charset="0"/>
                          <a:cs typeface="Doulos SIL" panose="02000500070000020004" pitchFamily="2" charset="0"/>
                        </a:rPr>
                        <a:t>[</a:t>
                      </a:r>
                      <a:r>
                        <a:rPr lang="en-US" sz="2400" dirty="0" err="1">
                          <a:effectLst/>
                          <a:latin typeface="Doulos SIL" panose="02000500070000020004" pitchFamily="2" charset="0"/>
                          <a:ea typeface="Doulos SIL" panose="02000500070000020004" pitchFamily="2" charset="0"/>
                          <a:cs typeface="Doulos SIL" panose="02000500070000020004" pitchFamily="2" charset="0"/>
                        </a:rPr>
                        <a:t>bečče</a:t>
                      </a:r>
                      <a:r>
                        <a:rPr lang="en-US" sz="2400" dirty="0">
                          <a:effectLst/>
                          <a:latin typeface="Doulos SIL" panose="02000500070000020004" pitchFamily="2" charset="0"/>
                          <a:ea typeface="Doulos SIL" panose="02000500070000020004" pitchFamily="2" charset="0"/>
                          <a:cs typeface="Doulos SIL" panose="02000500070000020004" pitchFamily="2" charset="0"/>
                        </a:rPr>
                        <a:t>]</a:t>
                      </a:r>
                    </a:p>
                  </a:txBody>
                  <a:tcPr marL="36195" marR="36195" marT="0" marB="0" anchor="ctr"/>
                </a:tc>
                <a:extLst>
                  <a:ext uri="{0D108BD9-81ED-4DB2-BD59-A6C34878D82A}">
                    <a16:rowId xmlns:a16="http://schemas.microsoft.com/office/drawing/2014/main" xmlns="" val="2760573868"/>
                  </a:ext>
                </a:extLst>
              </a:tr>
              <a:tr h="398145">
                <a:tc>
                  <a:txBody>
                    <a:bodyPr/>
                    <a:lstStyle/>
                    <a:p>
                      <a:pPr algn="ctr" rtl="1">
                        <a:lnSpc>
                          <a:spcPct val="107000"/>
                        </a:lnSpc>
                        <a:spcAft>
                          <a:spcPts val="0"/>
                        </a:spcAft>
                      </a:pPr>
                      <a:r>
                        <a:rPr lang="fa-IR" sz="2400" dirty="0">
                          <a:effectLst/>
                        </a:rPr>
                        <a:t>پلنگ</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36195" marR="36195" marT="0" marB="0" anchor="ctr"/>
                </a:tc>
                <a:tc>
                  <a:txBody>
                    <a:bodyPr/>
                    <a:lstStyle/>
                    <a:p>
                      <a:pPr algn="ctr" rtl="0">
                        <a:lnSpc>
                          <a:spcPct val="107000"/>
                        </a:lnSpc>
                        <a:spcAft>
                          <a:spcPts val="0"/>
                        </a:spcAft>
                      </a:pPr>
                      <a:r>
                        <a:rPr lang="en-US" sz="2400" dirty="0">
                          <a:effectLst/>
                          <a:latin typeface="Doulos SIL" panose="02000500070000020004" pitchFamily="2" charset="0"/>
                          <a:ea typeface="Doulos SIL" panose="02000500070000020004" pitchFamily="2" charset="0"/>
                          <a:cs typeface="Doulos SIL" panose="02000500070000020004" pitchFamily="2" charset="0"/>
                        </a:rPr>
                        <a:t>[</a:t>
                      </a:r>
                      <a:r>
                        <a:rPr lang="en-US" sz="2400" dirty="0" err="1">
                          <a:effectLst/>
                          <a:latin typeface="Doulos SIL" panose="02000500070000020004" pitchFamily="2" charset="0"/>
                          <a:ea typeface="Doulos SIL" panose="02000500070000020004" pitchFamily="2" charset="0"/>
                          <a:cs typeface="Doulos SIL" panose="02000500070000020004" pitchFamily="2" charset="0"/>
                        </a:rPr>
                        <a:t>pelang</a:t>
                      </a:r>
                      <a:r>
                        <a:rPr lang="en-US" sz="2400" dirty="0">
                          <a:effectLst/>
                          <a:latin typeface="Doulos SIL" panose="02000500070000020004" pitchFamily="2" charset="0"/>
                          <a:ea typeface="Doulos SIL" panose="02000500070000020004" pitchFamily="2" charset="0"/>
                          <a:cs typeface="Doulos SIL" panose="02000500070000020004" pitchFamily="2" charset="0"/>
                        </a:rPr>
                        <a:t>]</a:t>
                      </a:r>
                    </a:p>
                  </a:txBody>
                  <a:tcPr marL="36195" marR="36195" marT="0" marB="0" anchor="ctr"/>
                </a:tc>
                <a:extLst>
                  <a:ext uri="{0D108BD9-81ED-4DB2-BD59-A6C34878D82A}">
                    <a16:rowId xmlns:a16="http://schemas.microsoft.com/office/drawing/2014/main" xmlns="" val="2778779232"/>
                  </a:ext>
                </a:extLst>
              </a:tr>
              <a:tr h="398145">
                <a:tc>
                  <a:txBody>
                    <a:bodyPr/>
                    <a:lstStyle/>
                    <a:p>
                      <a:pPr algn="ctr" rtl="1">
                        <a:lnSpc>
                          <a:spcPct val="107000"/>
                        </a:lnSpc>
                        <a:spcAft>
                          <a:spcPts val="0"/>
                        </a:spcAft>
                      </a:pPr>
                      <a:r>
                        <a:rPr lang="fa-IR" sz="2400" dirty="0">
                          <a:effectLst/>
                        </a:rPr>
                        <a:t>تبر</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36195" marR="36195" marT="0" marB="0" anchor="ctr"/>
                </a:tc>
                <a:tc>
                  <a:txBody>
                    <a:bodyPr/>
                    <a:lstStyle/>
                    <a:p>
                      <a:pPr algn="ctr" rtl="0">
                        <a:lnSpc>
                          <a:spcPct val="107000"/>
                        </a:lnSpc>
                        <a:spcAft>
                          <a:spcPts val="0"/>
                        </a:spcAft>
                      </a:pPr>
                      <a:r>
                        <a:rPr lang="en-US" sz="2400" dirty="0">
                          <a:effectLst/>
                          <a:latin typeface="Doulos SIL" panose="02000500070000020004" pitchFamily="2" charset="0"/>
                          <a:ea typeface="Doulos SIL" panose="02000500070000020004" pitchFamily="2" charset="0"/>
                          <a:cs typeface="Doulos SIL" panose="02000500070000020004" pitchFamily="2" charset="0"/>
                        </a:rPr>
                        <a:t>[</a:t>
                      </a:r>
                      <a:r>
                        <a:rPr lang="en-US" sz="2400" dirty="0" err="1">
                          <a:effectLst/>
                          <a:latin typeface="Doulos SIL" panose="02000500070000020004" pitchFamily="2" charset="0"/>
                          <a:ea typeface="Doulos SIL" panose="02000500070000020004" pitchFamily="2" charset="0"/>
                          <a:cs typeface="Doulos SIL" panose="02000500070000020004" pitchFamily="2" charset="0"/>
                        </a:rPr>
                        <a:t>tebar</a:t>
                      </a:r>
                      <a:r>
                        <a:rPr lang="en-US" sz="2400" dirty="0">
                          <a:effectLst/>
                          <a:latin typeface="Doulos SIL" panose="02000500070000020004" pitchFamily="2" charset="0"/>
                          <a:ea typeface="Doulos SIL" panose="02000500070000020004" pitchFamily="2" charset="0"/>
                          <a:cs typeface="Doulos SIL" panose="02000500070000020004" pitchFamily="2" charset="0"/>
                        </a:rPr>
                        <a:t>]</a:t>
                      </a:r>
                    </a:p>
                  </a:txBody>
                  <a:tcPr marL="36195" marR="36195" marT="0" marB="0" anchor="ctr"/>
                </a:tc>
                <a:extLst>
                  <a:ext uri="{0D108BD9-81ED-4DB2-BD59-A6C34878D82A}">
                    <a16:rowId xmlns:a16="http://schemas.microsoft.com/office/drawing/2014/main" xmlns="" val="1364327249"/>
                  </a:ext>
                </a:extLst>
              </a:tr>
              <a:tr h="398145">
                <a:tc>
                  <a:txBody>
                    <a:bodyPr/>
                    <a:lstStyle/>
                    <a:p>
                      <a:pPr algn="ctr" rtl="1">
                        <a:lnSpc>
                          <a:spcPct val="107000"/>
                        </a:lnSpc>
                        <a:spcAft>
                          <a:spcPts val="0"/>
                        </a:spcAft>
                      </a:pPr>
                      <a:r>
                        <a:rPr lang="fa-IR" sz="2400" dirty="0">
                          <a:effectLst/>
                        </a:rPr>
                        <a:t>رعیت</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36195" marR="36195" marT="0" marB="0" anchor="ctr"/>
                </a:tc>
                <a:tc>
                  <a:txBody>
                    <a:bodyPr/>
                    <a:lstStyle/>
                    <a:p>
                      <a:pPr algn="ctr" rtl="0">
                        <a:lnSpc>
                          <a:spcPct val="107000"/>
                        </a:lnSpc>
                        <a:spcAft>
                          <a:spcPts val="0"/>
                        </a:spcAft>
                      </a:pPr>
                      <a:r>
                        <a:rPr lang="en-US" sz="2400" dirty="0">
                          <a:effectLst/>
                          <a:latin typeface="Doulos SIL" panose="02000500070000020004" pitchFamily="2" charset="0"/>
                          <a:ea typeface="Doulos SIL" panose="02000500070000020004" pitchFamily="2" charset="0"/>
                          <a:cs typeface="Doulos SIL" panose="02000500070000020004" pitchFamily="2" charset="0"/>
                        </a:rPr>
                        <a:t>[</a:t>
                      </a:r>
                      <a:r>
                        <a:rPr lang="en-US" sz="2400" dirty="0" err="1">
                          <a:effectLst/>
                          <a:latin typeface="Doulos SIL" panose="02000500070000020004" pitchFamily="2" charset="0"/>
                          <a:ea typeface="Doulos SIL" panose="02000500070000020004" pitchFamily="2" charset="0"/>
                          <a:cs typeface="Doulos SIL" panose="02000500070000020004" pitchFamily="2" charset="0"/>
                        </a:rPr>
                        <a:t>ra:yet</a:t>
                      </a:r>
                      <a:r>
                        <a:rPr lang="en-US" sz="2400" dirty="0">
                          <a:effectLst/>
                          <a:latin typeface="Doulos SIL" panose="02000500070000020004" pitchFamily="2" charset="0"/>
                          <a:ea typeface="Doulos SIL" panose="02000500070000020004" pitchFamily="2" charset="0"/>
                          <a:cs typeface="Doulos SIL" panose="02000500070000020004" pitchFamily="2" charset="0"/>
                        </a:rPr>
                        <a:t>]</a:t>
                      </a:r>
                    </a:p>
                  </a:txBody>
                  <a:tcPr marL="36195" marR="36195" marT="0" marB="0" anchor="ctr"/>
                </a:tc>
                <a:extLst>
                  <a:ext uri="{0D108BD9-81ED-4DB2-BD59-A6C34878D82A}">
                    <a16:rowId xmlns:a16="http://schemas.microsoft.com/office/drawing/2014/main" xmlns="" val="951699170"/>
                  </a:ext>
                </a:extLst>
              </a:tr>
              <a:tr h="398145">
                <a:tc>
                  <a:txBody>
                    <a:bodyPr/>
                    <a:lstStyle/>
                    <a:p>
                      <a:pPr algn="ctr" rtl="1">
                        <a:lnSpc>
                          <a:spcPct val="107000"/>
                        </a:lnSpc>
                        <a:spcAft>
                          <a:spcPts val="0"/>
                        </a:spcAft>
                      </a:pPr>
                      <a:r>
                        <a:rPr lang="fa-IR" sz="2400" dirty="0">
                          <a:effectLst/>
                        </a:rPr>
                        <a:t>کپک</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36195" marR="36195" marT="0" marB="0" anchor="ctr"/>
                </a:tc>
                <a:tc>
                  <a:txBody>
                    <a:bodyPr/>
                    <a:lstStyle/>
                    <a:p>
                      <a:pPr algn="ctr" rtl="0">
                        <a:lnSpc>
                          <a:spcPct val="107000"/>
                        </a:lnSpc>
                        <a:spcAft>
                          <a:spcPts val="0"/>
                        </a:spcAft>
                      </a:pPr>
                      <a:r>
                        <a:rPr lang="en-US" sz="2400" dirty="0">
                          <a:effectLst/>
                          <a:latin typeface="Doulos SIL" panose="02000500070000020004" pitchFamily="2" charset="0"/>
                          <a:ea typeface="Doulos SIL" panose="02000500070000020004" pitchFamily="2" charset="0"/>
                          <a:cs typeface="Doulos SIL" panose="02000500070000020004" pitchFamily="2" charset="0"/>
                        </a:rPr>
                        <a:t>[</a:t>
                      </a:r>
                      <a:r>
                        <a:rPr lang="en-US" sz="2400" dirty="0" err="1">
                          <a:effectLst/>
                          <a:latin typeface="Doulos SIL" panose="02000500070000020004" pitchFamily="2" charset="0"/>
                          <a:ea typeface="Doulos SIL" panose="02000500070000020004" pitchFamily="2" charset="0"/>
                          <a:cs typeface="Doulos SIL" panose="02000500070000020004" pitchFamily="2" charset="0"/>
                        </a:rPr>
                        <a:t>kapek</a:t>
                      </a:r>
                      <a:r>
                        <a:rPr lang="en-US" sz="2400" dirty="0">
                          <a:effectLst/>
                          <a:latin typeface="Doulos SIL" panose="02000500070000020004" pitchFamily="2" charset="0"/>
                          <a:ea typeface="Doulos SIL" panose="02000500070000020004" pitchFamily="2" charset="0"/>
                          <a:cs typeface="Doulos SIL" panose="02000500070000020004" pitchFamily="2" charset="0"/>
                        </a:rPr>
                        <a:t>]</a:t>
                      </a:r>
                    </a:p>
                  </a:txBody>
                  <a:tcPr marL="36195" marR="36195" marT="0" marB="0" anchor="ctr"/>
                </a:tc>
                <a:extLst>
                  <a:ext uri="{0D108BD9-81ED-4DB2-BD59-A6C34878D82A}">
                    <a16:rowId xmlns:a16="http://schemas.microsoft.com/office/drawing/2014/main" xmlns="" val="3190251269"/>
                  </a:ext>
                </a:extLst>
              </a:tr>
            </a:tbl>
          </a:graphicData>
        </a:graphic>
      </p:graphicFrame>
    </p:spTree>
    <p:extLst>
      <p:ext uri="{BB962C8B-B14F-4D97-AF65-F5344CB8AC3E}">
        <p14:creationId xmlns:p14="http://schemas.microsoft.com/office/powerpoint/2010/main" val="4414933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افراشته‌شدگی</a:t>
            </a:r>
            <a:endParaRPr lang="en-US" dirty="0"/>
          </a:p>
        </p:txBody>
      </p:sp>
      <p:sp>
        <p:nvSpPr>
          <p:cNvPr id="3" name="Content Placeholder 2"/>
          <p:cNvSpPr>
            <a:spLocks noGrp="1"/>
          </p:cNvSpPr>
          <p:nvPr>
            <p:ph idx="1"/>
          </p:nvPr>
        </p:nvSpPr>
        <p:spPr/>
        <p:txBody>
          <a:bodyPr/>
          <a:lstStyle/>
          <a:p>
            <a:pPr marL="2540" algn="just" rtl="1">
              <a:lnSpc>
                <a:spcPct val="107000"/>
              </a:lnSpc>
            </a:pPr>
            <a:r>
              <a:rPr lang="fa-IR" b="1" dirty="0">
                <a:latin typeface="Doulos SIL" panose="02000500070000020004" pitchFamily="2" charset="0"/>
                <a:ea typeface="Calibri" panose="020F0502020204030204" pitchFamily="34" charset="0"/>
                <a:cs typeface="ABLotus"/>
              </a:rPr>
              <a:t>ارتقای واکۀ افتاده و پسین </a:t>
            </a:r>
            <a:r>
              <a:rPr lang="en-US" sz="1600" b="1" dirty="0">
                <a:latin typeface="Doulos SIL" panose="02000500070000020004" pitchFamily="2" charset="0"/>
                <a:ea typeface="Calibri" panose="020F0502020204030204" pitchFamily="34" charset="0"/>
                <a:cs typeface="ABLotus"/>
              </a:rPr>
              <a:t>/â/</a:t>
            </a:r>
            <a:r>
              <a:rPr lang="fa-IR" b="1" dirty="0">
                <a:latin typeface="Doulos SIL" panose="02000500070000020004" pitchFamily="2" charset="0"/>
                <a:ea typeface="Calibri" panose="020F0502020204030204" pitchFamily="34" charset="0"/>
                <a:cs typeface="ABLotus"/>
              </a:rPr>
              <a:t> به واکۀ افراشته و پسین </a:t>
            </a:r>
            <a:r>
              <a:rPr lang="en-US" sz="1600" b="1" dirty="0">
                <a:latin typeface="Doulos SIL" panose="02000500070000020004" pitchFamily="2" charset="0"/>
                <a:ea typeface="Calibri" panose="020F0502020204030204" pitchFamily="34" charset="0"/>
                <a:cs typeface="ABLotus"/>
              </a:rPr>
              <a:t>[u]</a:t>
            </a:r>
            <a:r>
              <a:rPr lang="fa-IR" b="1" dirty="0">
                <a:latin typeface="Doulos SIL" panose="02000500070000020004" pitchFamily="2" charset="0"/>
                <a:ea typeface="Calibri" panose="020F0502020204030204" pitchFamily="34" charset="0"/>
                <a:cs typeface="ABLotus"/>
              </a:rPr>
              <a:t> قبل از همخوان‌های خیشومی</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rtl="1"/>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552742657"/>
              </p:ext>
            </p:extLst>
          </p:nvPr>
        </p:nvGraphicFramePr>
        <p:xfrm>
          <a:off x="3035649" y="2658981"/>
          <a:ext cx="5374424" cy="2899608"/>
        </p:xfrm>
        <a:graphic>
          <a:graphicData uri="http://schemas.openxmlformats.org/drawingml/2006/table">
            <a:tbl>
              <a:tblPr rtl="1" firstRow="1" firstCol="1" bandRow="1">
                <a:tableStyleId>{5C22544A-7EE6-4342-B048-85BDC9FD1C3A}</a:tableStyleId>
              </a:tblPr>
              <a:tblGrid>
                <a:gridCol w="2687212">
                  <a:extLst>
                    <a:ext uri="{9D8B030D-6E8A-4147-A177-3AD203B41FA5}">
                      <a16:colId xmlns:a16="http://schemas.microsoft.com/office/drawing/2014/main" xmlns="" val="2440894720"/>
                    </a:ext>
                  </a:extLst>
                </a:gridCol>
                <a:gridCol w="2687212">
                  <a:extLst>
                    <a:ext uri="{9D8B030D-6E8A-4147-A177-3AD203B41FA5}">
                      <a16:colId xmlns:a16="http://schemas.microsoft.com/office/drawing/2014/main" xmlns="" val="543976183"/>
                    </a:ext>
                  </a:extLst>
                </a:gridCol>
              </a:tblGrid>
              <a:tr h="724902">
                <a:tc>
                  <a:txBody>
                    <a:bodyPr/>
                    <a:lstStyle/>
                    <a:p>
                      <a:pPr algn="ctr" rtl="1">
                        <a:lnSpc>
                          <a:spcPct val="107000"/>
                        </a:lnSpc>
                        <a:spcAft>
                          <a:spcPts val="0"/>
                        </a:spcAft>
                      </a:pPr>
                      <a:r>
                        <a:rPr lang="fa-IR" sz="2000" dirty="0">
                          <a:effectLst/>
                        </a:rPr>
                        <a:t>خام</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36195" marR="36195" marT="0" marB="0" anchor="ctr"/>
                </a:tc>
                <a:tc>
                  <a:txBody>
                    <a:bodyPr/>
                    <a:lstStyle/>
                    <a:p>
                      <a:pPr algn="ctr" rtl="0">
                        <a:lnSpc>
                          <a:spcPct val="107000"/>
                        </a:lnSpc>
                        <a:spcAft>
                          <a:spcPts val="0"/>
                        </a:spcAft>
                      </a:pPr>
                      <a:r>
                        <a:rPr lang="en-US" sz="2000" dirty="0">
                          <a:effectLst/>
                          <a:latin typeface="Doulos SIL" panose="02000500070000020004" pitchFamily="2" charset="0"/>
                          <a:ea typeface="Doulos SIL" panose="02000500070000020004" pitchFamily="2" charset="0"/>
                          <a:cs typeface="Doulos SIL" panose="02000500070000020004" pitchFamily="2" charset="0"/>
                        </a:rPr>
                        <a:t>[</a:t>
                      </a:r>
                      <a:r>
                        <a:rPr lang="en-US" sz="2000" dirty="0" err="1">
                          <a:effectLst/>
                          <a:latin typeface="Doulos SIL" panose="02000500070000020004" pitchFamily="2" charset="0"/>
                          <a:ea typeface="Doulos SIL" panose="02000500070000020004" pitchFamily="2" charset="0"/>
                          <a:cs typeface="Doulos SIL" panose="02000500070000020004" pitchFamily="2" charset="0"/>
                        </a:rPr>
                        <a:t>xum</a:t>
                      </a:r>
                      <a:r>
                        <a:rPr lang="en-US" sz="2000" dirty="0">
                          <a:effectLst/>
                          <a:latin typeface="Doulos SIL" panose="02000500070000020004" pitchFamily="2" charset="0"/>
                          <a:ea typeface="Doulos SIL" panose="02000500070000020004" pitchFamily="2" charset="0"/>
                          <a:cs typeface="Doulos SIL" panose="02000500070000020004" pitchFamily="2" charset="0"/>
                        </a:rPr>
                        <a:t>]</a:t>
                      </a:r>
                    </a:p>
                  </a:txBody>
                  <a:tcPr marL="36195" marR="36195" marT="0" marB="0" anchor="ctr"/>
                </a:tc>
                <a:extLst>
                  <a:ext uri="{0D108BD9-81ED-4DB2-BD59-A6C34878D82A}">
                    <a16:rowId xmlns:a16="http://schemas.microsoft.com/office/drawing/2014/main" xmlns="" val="2996632928"/>
                  </a:ext>
                </a:extLst>
              </a:tr>
              <a:tr h="724902">
                <a:tc>
                  <a:txBody>
                    <a:bodyPr/>
                    <a:lstStyle/>
                    <a:p>
                      <a:pPr algn="ctr" rtl="1">
                        <a:lnSpc>
                          <a:spcPct val="107000"/>
                        </a:lnSpc>
                        <a:spcAft>
                          <a:spcPts val="0"/>
                        </a:spcAft>
                      </a:pPr>
                      <a:r>
                        <a:rPr lang="fa-IR" sz="2000">
                          <a:effectLst/>
                        </a:rPr>
                        <a:t>دانا</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36195" marR="36195" marT="0" marB="0" anchor="ctr"/>
                </a:tc>
                <a:tc>
                  <a:txBody>
                    <a:bodyPr/>
                    <a:lstStyle/>
                    <a:p>
                      <a:pPr algn="ctr" rtl="0">
                        <a:lnSpc>
                          <a:spcPct val="107000"/>
                        </a:lnSpc>
                        <a:spcAft>
                          <a:spcPts val="0"/>
                        </a:spcAft>
                      </a:pPr>
                      <a:r>
                        <a:rPr lang="en-US" sz="2000" dirty="0">
                          <a:effectLst/>
                          <a:latin typeface="Doulos SIL" panose="02000500070000020004" pitchFamily="2" charset="0"/>
                          <a:ea typeface="Doulos SIL" panose="02000500070000020004" pitchFamily="2" charset="0"/>
                          <a:cs typeface="Doulos SIL" panose="02000500070000020004" pitchFamily="2" charset="0"/>
                        </a:rPr>
                        <a:t>[</a:t>
                      </a:r>
                      <a:r>
                        <a:rPr lang="en-US" sz="2000" dirty="0" err="1">
                          <a:effectLst/>
                          <a:latin typeface="Doulos SIL" panose="02000500070000020004" pitchFamily="2" charset="0"/>
                          <a:ea typeface="Doulos SIL" panose="02000500070000020004" pitchFamily="2" charset="0"/>
                          <a:cs typeface="Doulos SIL" panose="02000500070000020004" pitchFamily="2" charset="0"/>
                        </a:rPr>
                        <a:t>dunâ</a:t>
                      </a:r>
                      <a:r>
                        <a:rPr lang="en-US" sz="2000" dirty="0">
                          <a:effectLst/>
                          <a:latin typeface="Doulos SIL" panose="02000500070000020004" pitchFamily="2" charset="0"/>
                          <a:ea typeface="Doulos SIL" panose="02000500070000020004" pitchFamily="2" charset="0"/>
                          <a:cs typeface="Doulos SIL" panose="02000500070000020004" pitchFamily="2" charset="0"/>
                        </a:rPr>
                        <a:t>]</a:t>
                      </a:r>
                    </a:p>
                  </a:txBody>
                  <a:tcPr marL="36195" marR="36195" marT="0" marB="0" anchor="ctr"/>
                </a:tc>
                <a:extLst>
                  <a:ext uri="{0D108BD9-81ED-4DB2-BD59-A6C34878D82A}">
                    <a16:rowId xmlns:a16="http://schemas.microsoft.com/office/drawing/2014/main" xmlns="" val="390739342"/>
                  </a:ext>
                </a:extLst>
              </a:tr>
              <a:tr h="724902">
                <a:tc>
                  <a:txBody>
                    <a:bodyPr/>
                    <a:lstStyle/>
                    <a:p>
                      <a:pPr algn="ctr" rtl="1">
                        <a:lnSpc>
                          <a:spcPct val="107000"/>
                        </a:lnSpc>
                        <a:spcAft>
                          <a:spcPts val="0"/>
                        </a:spcAft>
                      </a:pPr>
                      <a:r>
                        <a:rPr lang="fa-IR" sz="2000">
                          <a:effectLst/>
                        </a:rPr>
                        <a:t>کام</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36195" marR="36195" marT="0" marB="0" anchor="ctr"/>
                </a:tc>
                <a:tc>
                  <a:txBody>
                    <a:bodyPr/>
                    <a:lstStyle/>
                    <a:p>
                      <a:pPr algn="ctr" rtl="0">
                        <a:lnSpc>
                          <a:spcPct val="107000"/>
                        </a:lnSpc>
                        <a:spcAft>
                          <a:spcPts val="0"/>
                        </a:spcAft>
                      </a:pPr>
                      <a:r>
                        <a:rPr lang="en-US" sz="2000" dirty="0">
                          <a:effectLst/>
                          <a:latin typeface="Doulos SIL" panose="02000500070000020004" pitchFamily="2" charset="0"/>
                          <a:ea typeface="Doulos SIL" panose="02000500070000020004" pitchFamily="2" charset="0"/>
                          <a:cs typeface="Doulos SIL" panose="02000500070000020004" pitchFamily="2" charset="0"/>
                        </a:rPr>
                        <a:t>[</a:t>
                      </a:r>
                      <a:r>
                        <a:rPr lang="en-US" sz="2000" dirty="0" err="1">
                          <a:effectLst/>
                          <a:latin typeface="Doulos SIL" panose="02000500070000020004" pitchFamily="2" charset="0"/>
                          <a:ea typeface="Doulos SIL" panose="02000500070000020004" pitchFamily="2" charset="0"/>
                          <a:cs typeface="Doulos SIL" panose="02000500070000020004" pitchFamily="2" charset="0"/>
                        </a:rPr>
                        <a:t>kum</a:t>
                      </a:r>
                      <a:r>
                        <a:rPr lang="en-US" sz="2000" dirty="0">
                          <a:effectLst/>
                          <a:latin typeface="Doulos SIL" panose="02000500070000020004" pitchFamily="2" charset="0"/>
                          <a:ea typeface="Doulos SIL" panose="02000500070000020004" pitchFamily="2" charset="0"/>
                          <a:cs typeface="Doulos SIL" panose="02000500070000020004" pitchFamily="2" charset="0"/>
                        </a:rPr>
                        <a:t>]</a:t>
                      </a:r>
                    </a:p>
                  </a:txBody>
                  <a:tcPr marL="36195" marR="36195" marT="0" marB="0" anchor="ctr"/>
                </a:tc>
                <a:extLst>
                  <a:ext uri="{0D108BD9-81ED-4DB2-BD59-A6C34878D82A}">
                    <a16:rowId xmlns:a16="http://schemas.microsoft.com/office/drawing/2014/main" xmlns="" val="733432755"/>
                  </a:ext>
                </a:extLst>
              </a:tr>
              <a:tr h="724902">
                <a:tc>
                  <a:txBody>
                    <a:bodyPr/>
                    <a:lstStyle/>
                    <a:p>
                      <a:pPr algn="ctr" rtl="1">
                        <a:lnSpc>
                          <a:spcPct val="107000"/>
                        </a:lnSpc>
                        <a:spcAft>
                          <a:spcPts val="0"/>
                        </a:spcAft>
                      </a:pPr>
                      <a:r>
                        <a:rPr lang="fa-IR" sz="2000">
                          <a:effectLst/>
                        </a:rPr>
                        <a:t>یگانه</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36195" marR="36195" marT="0" marB="0" anchor="ctr"/>
                </a:tc>
                <a:tc>
                  <a:txBody>
                    <a:bodyPr/>
                    <a:lstStyle/>
                    <a:p>
                      <a:pPr algn="ctr" rtl="0">
                        <a:lnSpc>
                          <a:spcPct val="107000"/>
                        </a:lnSpc>
                        <a:spcAft>
                          <a:spcPts val="0"/>
                        </a:spcAft>
                      </a:pPr>
                      <a:r>
                        <a:rPr lang="en-US" sz="2000" dirty="0">
                          <a:effectLst/>
                          <a:latin typeface="Doulos SIL" panose="02000500070000020004" pitchFamily="2" charset="0"/>
                          <a:ea typeface="Doulos SIL" panose="02000500070000020004" pitchFamily="2" charset="0"/>
                          <a:cs typeface="Doulos SIL" panose="02000500070000020004" pitchFamily="2" charset="0"/>
                        </a:rPr>
                        <a:t>[</a:t>
                      </a:r>
                      <a:r>
                        <a:rPr lang="en-US" sz="2000" dirty="0" err="1">
                          <a:effectLst/>
                          <a:latin typeface="Doulos SIL" panose="02000500070000020004" pitchFamily="2" charset="0"/>
                          <a:ea typeface="Doulos SIL" panose="02000500070000020004" pitchFamily="2" charset="0"/>
                          <a:cs typeface="Doulos SIL" panose="02000500070000020004" pitchFamily="2" charset="0"/>
                        </a:rPr>
                        <a:t>yegune</a:t>
                      </a:r>
                      <a:r>
                        <a:rPr lang="en-US" sz="2000" dirty="0">
                          <a:effectLst/>
                          <a:latin typeface="Doulos SIL" panose="02000500070000020004" pitchFamily="2" charset="0"/>
                          <a:ea typeface="Doulos SIL" panose="02000500070000020004" pitchFamily="2" charset="0"/>
                          <a:cs typeface="Doulos SIL" panose="02000500070000020004" pitchFamily="2" charset="0"/>
                        </a:rPr>
                        <a:t>]</a:t>
                      </a:r>
                    </a:p>
                  </a:txBody>
                  <a:tcPr marL="36195" marR="36195" marT="0" marB="0" anchor="ctr"/>
                </a:tc>
                <a:extLst>
                  <a:ext uri="{0D108BD9-81ED-4DB2-BD59-A6C34878D82A}">
                    <a16:rowId xmlns:a16="http://schemas.microsoft.com/office/drawing/2014/main" xmlns="" val="2201467170"/>
                  </a:ext>
                </a:extLst>
              </a:tr>
            </a:tbl>
          </a:graphicData>
        </a:graphic>
      </p:graphicFrame>
    </p:spTree>
    <p:extLst>
      <p:ext uri="{BB962C8B-B14F-4D97-AF65-F5344CB8AC3E}">
        <p14:creationId xmlns:p14="http://schemas.microsoft.com/office/powerpoint/2010/main" val="54066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افتاده‌شدگی</a:t>
            </a:r>
            <a:endParaRPr lang="en-US" dirty="0"/>
          </a:p>
        </p:txBody>
      </p:sp>
      <p:sp>
        <p:nvSpPr>
          <p:cNvPr id="3" name="Content Placeholder 2"/>
          <p:cNvSpPr>
            <a:spLocks noGrp="1"/>
          </p:cNvSpPr>
          <p:nvPr>
            <p:ph idx="1"/>
          </p:nvPr>
        </p:nvSpPr>
        <p:spPr/>
        <p:txBody>
          <a:bodyPr/>
          <a:lstStyle/>
          <a:p>
            <a:pPr algn="just" rtl="1"/>
            <a:r>
              <a:rPr lang="fa-IR" dirty="0" smtClean="0"/>
              <a:t>2.</a:t>
            </a:r>
            <a:r>
              <a:rPr lang="ar-LY" dirty="0" smtClean="0"/>
              <a:t>افتاده‌شدگی </a:t>
            </a:r>
            <a:endParaRPr lang="ar-LY" dirty="0"/>
          </a:p>
          <a:p>
            <a:pPr algn="just" rtl="1"/>
            <a:r>
              <a:rPr lang="ar-LY" dirty="0"/>
              <a:t>فرایند افتاده‌شدگی برعکس افراشته‌شدگی است: طی این فرایند ارتفاع زبان در تولید یک واکه کم </a:t>
            </a:r>
            <a:r>
              <a:rPr lang="ar-LY" dirty="0" smtClean="0"/>
              <a:t>می</a:t>
            </a:r>
            <a:r>
              <a:rPr lang="fa-IR" dirty="0" smtClean="0"/>
              <a:t>‌شود:</a:t>
            </a:r>
          </a:p>
          <a:p>
            <a:pPr algn="just" rtl="1"/>
            <a:r>
              <a:rPr lang="fa-IR" b="1" dirty="0">
                <a:latin typeface="Doulos SIL" panose="02000500070000020004" pitchFamily="2" charset="0"/>
                <a:ea typeface="Doulos SIL" panose="02000500070000020004" pitchFamily="2" charset="0"/>
                <a:cs typeface="ABLotus"/>
              </a:rPr>
              <a:t>تبدیل واکۀ میانی و پسین </a:t>
            </a:r>
            <a:r>
              <a:rPr lang="en-US" sz="1600" b="1" dirty="0">
                <a:latin typeface="Doulos SIL" panose="02000500070000020004" pitchFamily="2" charset="0"/>
                <a:ea typeface="Doulos SIL" panose="02000500070000020004" pitchFamily="2" charset="0"/>
                <a:cs typeface="Doulos SIL" panose="02000500070000020004" pitchFamily="2" charset="0"/>
              </a:rPr>
              <a:t> /o/</a:t>
            </a:r>
            <a:r>
              <a:rPr lang="fa-IR" b="1" dirty="0">
                <a:latin typeface="Doulos SIL" panose="02000500070000020004" pitchFamily="2" charset="0"/>
                <a:ea typeface="Doulos SIL" panose="02000500070000020004" pitchFamily="2" charset="0"/>
                <a:cs typeface="ABLotus"/>
              </a:rPr>
              <a:t>به واکۀ افتاده و پسین </a:t>
            </a:r>
            <a:r>
              <a:rPr lang="en-US" sz="1600" b="1" dirty="0">
                <a:latin typeface="Doulos SIL" panose="02000500070000020004" pitchFamily="2" charset="0"/>
                <a:ea typeface="Doulos SIL" panose="02000500070000020004" pitchFamily="2" charset="0"/>
                <a:cs typeface="Doulos SIL" panose="02000500070000020004" pitchFamily="2" charset="0"/>
              </a:rPr>
              <a:t>[â</a:t>
            </a:r>
            <a:r>
              <a:rPr lang="en-US" sz="1600" b="1" dirty="0" smtClean="0">
                <a:latin typeface="Doulos SIL" panose="02000500070000020004" pitchFamily="2" charset="0"/>
                <a:ea typeface="Doulos SIL" panose="02000500070000020004" pitchFamily="2" charset="0"/>
                <a:cs typeface="Doulos SIL" panose="02000500070000020004" pitchFamily="2" charset="0"/>
              </a:rPr>
              <a:t>]</a:t>
            </a:r>
            <a:r>
              <a:rPr lang="fa-IR" sz="1600" b="1" dirty="0" smtClean="0">
                <a:latin typeface="Doulos SIL" panose="02000500070000020004" pitchFamily="2" charset="0"/>
                <a:ea typeface="Doulos SIL" panose="02000500070000020004" pitchFamily="2" charset="0"/>
                <a:cs typeface="ABLotus"/>
              </a:rPr>
              <a:t>:</a:t>
            </a:r>
          </a:p>
          <a:p>
            <a:pPr algn="just" rtl="1"/>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30670065"/>
              </p:ext>
            </p:extLst>
          </p:nvPr>
        </p:nvGraphicFramePr>
        <p:xfrm>
          <a:off x="2947735" y="3453060"/>
          <a:ext cx="5859380" cy="2009276"/>
        </p:xfrm>
        <a:graphic>
          <a:graphicData uri="http://schemas.openxmlformats.org/drawingml/2006/table">
            <a:tbl>
              <a:tblPr rtl="1" firstRow="1" firstCol="1" bandRow="1">
                <a:tableStyleId>{5C22544A-7EE6-4342-B048-85BDC9FD1C3A}</a:tableStyleId>
              </a:tblPr>
              <a:tblGrid>
                <a:gridCol w="2929690">
                  <a:extLst>
                    <a:ext uri="{9D8B030D-6E8A-4147-A177-3AD203B41FA5}">
                      <a16:colId xmlns:a16="http://schemas.microsoft.com/office/drawing/2014/main" xmlns="" val="288175140"/>
                    </a:ext>
                  </a:extLst>
                </a:gridCol>
                <a:gridCol w="2929690">
                  <a:extLst>
                    <a:ext uri="{9D8B030D-6E8A-4147-A177-3AD203B41FA5}">
                      <a16:colId xmlns:a16="http://schemas.microsoft.com/office/drawing/2014/main" xmlns="" val="3176243788"/>
                    </a:ext>
                  </a:extLst>
                </a:gridCol>
              </a:tblGrid>
              <a:tr h="1004638">
                <a:tc>
                  <a:txBody>
                    <a:bodyPr/>
                    <a:lstStyle/>
                    <a:p>
                      <a:pPr algn="ctr" rtl="1">
                        <a:lnSpc>
                          <a:spcPct val="92000"/>
                        </a:lnSpc>
                        <a:spcAft>
                          <a:spcPts val="0"/>
                        </a:spcAft>
                      </a:pPr>
                      <a:r>
                        <a:rPr lang="fa-IR" sz="2000" dirty="0">
                          <a:effectLst/>
                        </a:rPr>
                        <a:t>خوش</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36195" marR="36195" marT="0" marB="0" anchor="ctr"/>
                </a:tc>
                <a:tc>
                  <a:txBody>
                    <a:bodyPr/>
                    <a:lstStyle/>
                    <a:p>
                      <a:pPr algn="ctr" rtl="0">
                        <a:lnSpc>
                          <a:spcPct val="92000"/>
                        </a:lnSpc>
                        <a:spcAft>
                          <a:spcPts val="0"/>
                        </a:spcAft>
                      </a:pPr>
                      <a:r>
                        <a:rPr lang="en-US" sz="2000" dirty="0">
                          <a:effectLst/>
                          <a:latin typeface="Doulos SIL" panose="02000500070000020004" pitchFamily="2" charset="0"/>
                          <a:ea typeface="Doulos SIL" panose="02000500070000020004" pitchFamily="2" charset="0"/>
                          <a:cs typeface="Doulos SIL" panose="02000500070000020004" pitchFamily="2" charset="0"/>
                        </a:rPr>
                        <a:t>[</a:t>
                      </a:r>
                      <a:r>
                        <a:rPr lang="en-US" sz="2000" dirty="0" err="1">
                          <a:effectLst/>
                          <a:latin typeface="Doulos SIL" panose="02000500070000020004" pitchFamily="2" charset="0"/>
                          <a:ea typeface="Doulos SIL" panose="02000500070000020004" pitchFamily="2" charset="0"/>
                          <a:cs typeface="Doulos SIL" panose="02000500070000020004" pitchFamily="2" charset="0"/>
                        </a:rPr>
                        <a:t>xâš</a:t>
                      </a:r>
                      <a:r>
                        <a:rPr lang="en-US" sz="2000" dirty="0">
                          <a:effectLst/>
                          <a:latin typeface="Doulos SIL" panose="02000500070000020004" pitchFamily="2" charset="0"/>
                          <a:ea typeface="Doulos SIL" panose="02000500070000020004" pitchFamily="2" charset="0"/>
                          <a:cs typeface="Doulos SIL" panose="02000500070000020004" pitchFamily="2" charset="0"/>
                        </a:rPr>
                        <a:t>]</a:t>
                      </a:r>
                    </a:p>
                  </a:txBody>
                  <a:tcPr marL="36195" marR="36195" marT="0" marB="0" anchor="ctr"/>
                </a:tc>
                <a:extLst>
                  <a:ext uri="{0D108BD9-81ED-4DB2-BD59-A6C34878D82A}">
                    <a16:rowId xmlns:a16="http://schemas.microsoft.com/office/drawing/2014/main" xmlns="" val="1051927883"/>
                  </a:ext>
                </a:extLst>
              </a:tr>
              <a:tr h="1004638">
                <a:tc>
                  <a:txBody>
                    <a:bodyPr/>
                    <a:lstStyle/>
                    <a:p>
                      <a:pPr algn="ctr" rtl="1">
                        <a:lnSpc>
                          <a:spcPct val="92000"/>
                        </a:lnSpc>
                        <a:spcAft>
                          <a:spcPts val="0"/>
                        </a:spcAft>
                      </a:pPr>
                      <a:r>
                        <a:rPr lang="fa-IR" sz="2000">
                          <a:effectLst/>
                        </a:rPr>
                        <a:t>صندوق</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36195" marR="36195" marT="0" marB="0" anchor="ctr"/>
                </a:tc>
                <a:tc>
                  <a:txBody>
                    <a:bodyPr/>
                    <a:lstStyle/>
                    <a:p>
                      <a:pPr algn="ctr" rtl="0">
                        <a:lnSpc>
                          <a:spcPct val="92000"/>
                        </a:lnSpc>
                        <a:spcAft>
                          <a:spcPts val="0"/>
                        </a:spcAft>
                      </a:pPr>
                      <a:r>
                        <a:rPr lang="en-US" sz="2000" dirty="0">
                          <a:effectLst/>
                          <a:latin typeface="Doulos SIL" panose="02000500070000020004" pitchFamily="2" charset="0"/>
                          <a:ea typeface="Doulos SIL" panose="02000500070000020004" pitchFamily="2" charset="0"/>
                          <a:cs typeface="Doulos SIL" panose="02000500070000020004" pitchFamily="2" charset="0"/>
                        </a:rPr>
                        <a:t>[</a:t>
                      </a:r>
                      <a:r>
                        <a:rPr lang="en-US" sz="2000" dirty="0" err="1">
                          <a:effectLst/>
                          <a:latin typeface="Doulos SIL" panose="02000500070000020004" pitchFamily="2" charset="0"/>
                          <a:ea typeface="Doulos SIL" panose="02000500070000020004" pitchFamily="2" charset="0"/>
                          <a:cs typeface="Doulos SIL" panose="02000500070000020004" pitchFamily="2" charset="0"/>
                        </a:rPr>
                        <a:t>sandâq</a:t>
                      </a:r>
                      <a:r>
                        <a:rPr lang="en-US" sz="2000" dirty="0">
                          <a:effectLst/>
                          <a:latin typeface="Doulos SIL" panose="02000500070000020004" pitchFamily="2" charset="0"/>
                          <a:ea typeface="Doulos SIL" panose="02000500070000020004" pitchFamily="2" charset="0"/>
                          <a:cs typeface="Doulos SIL" panose="02000500070000020004" pitchFamily="2" charset="0"/>
                        </a:rPr>
                        <a:t>]</a:t>
                      </a:r>
                    </a:p>
                  </a:txBody>
                  <a:tcPr marL="36195" marR="36195" marT="0" marB="0" anchor="ctr"/>
                </a:tc>
                <a:extLst>
                  <a:ext uri="{0D108BD9-81ED-4DB2-BD59-A6C34878D82A}">
                    <a16:rowId xmlns:a16="http://schemas.microsoft.com/office/drawing/2014/main" xmlns="" val="551579986"/>
                  </a:ext>
                </a:extLst>
              </a:tr>
            </a:tbl>
          </a:graphicData>
        </a:graphic>
      </p:graphicFrame>
    </p:spTree>
    <p:extLst>
      <p:ext uri="{BB962C8B-B14F-4D97-AF65-F5344CB8AC3E}">
        <p14:creationId xmlns:p14="http://schemas.microsoft.com/office/powerpoint/2010/main" val="19150863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همگونی</a:t>
            </a:r>
            <a:endParaRPr lang="en-US" dirty="0"/>
          </a:p>
        </p:txBody>
      </p:sp>
      <p:sp>
        <p:nvSpPr>
          <p:cNvPr id="3" name="Content Placeholder 2"/>
          <p:cNvSpPr>
            <a:spLocks noGrp="1"/>
          </p:cNvSpPr>
          <p:nvPr>
            <p:ph idx="1"/>
          </p:nvPr>
        </p:nvSpPr>
        <p:spPr/>
        <p:txBody>
          <a:bodyPr/>
          <a:lstStyle/>
          <a:p>
            <a:pPr algn="just" rtl="1"/>
            <a:r>
              <a:rPr lang="fa-IR" dirty="0" smtClean="0">
                <a:latin typeface="Doulos SIL" panose="02000500070000020004" pitchFamily="2" charset="0"/>
                <a:ea typeface="Calibri" panose="020F0502020204030204" pitchFamily="34" charset="0"/>
                <a:cs typeface="ABLotus"/>
              </a:rPr>
              <a:t>3. در </a:t>
            </a:r>
            <a:r>
              <a:rPr lang="fa-IR" dirty="0">
                <a:latin typeface="Doulos SIL" panose="02000500070000020004" pitchFamily="2" charset="0"/>
                <a:ea typeface="Calibri" panose="020F0502020204030204" pitchFamily="34" charset="0"/>
                <a:cs typeface="ABLotus"/>
              </a:rPr>
              <a:t>فرایند همگونی، همه یا برخی از مشخصه</a:t>
            </a:r>
            <a:r>
              <a:rPr lang="en-US" sz="1600" dirty="0">
                <a:latin typeface="Doulos SIL" panose="02000500070000020004" pitchFamily="2" charset="0"/>
                <a:ea typeface="Calibri" panose="020F0502020204030204" pitchFamily="34" charset="0"/>
                <a:cs typeface="ABLotus"/>
              </a:rPr>
              <a:t>‌</a:t>
            </a:r>
            <a:r>
              <a:rPr lang="fa-IR" dirty="0">
                <a:latin typeface="Doulos SIL" panose="02000500070000020004" pitchFamily="2" charset="0"/>
                <a:ea typeface="Calibri" panose="020F0502020204030204" pitchFamily="34" charset="0"/>
                <a:cs typeface="ABLotus"/>
              </a:rPr>
              <a:t>های یک واج به واج مجاور گسترش می‌یابد؛ همگونی انواعی دارد، مانند همگونی همخوان با همخوان، واکه با واکه </a:t>
            </a:r>
            <a:endParaRPr lang="fa-IR" dirty="0" smtClean="0">
              <a:latin typeface="Doulos SIL" panose="02000500070000020004" pitchFamily="2" charset="0"/>
              <a:ea typeface="Calibri" panose="020F0502020204030204" pitchFamily="34" charset="0"/>
              <a:cs typeface="ABLotus"/>
            </a:endParaRPr>
          </a:p>
          <a:p>
            <a:pPr algn="just" rtl="1"/>
            <a:r>
              <a:rPr lang="ar-LY" dirty="0" smtClean="0"/>
              <a:t>همگونی </a:t>
            </a:r>
            <a:r>
              <a:rPr lang="ar-LY" dirty="0"/>
              <a:t>همخوان با همخوان در مشخصۀ [سایشی]</a:t>
            </a:r>
          </a:p>
          <a:p>
            <a:pPr algn="just" rtl="1"/>
            <a:r>
              <a:rPr lang="ar-LY" dirty="0"/>
              <a:t>در گویش آباده‌ای، گاهی همخوانی انفجاری براثر مجاورت با همخوانی سایشی به همخوان سایشی تبدیل </a:t>
            </a:r>
            <a:r>
              <a:rPr lang="ar-LY" dirty="0" smtClean="0"/>
              <a:t>می‌شود</a:t>
            </a:r>
            <a:r>
              <a:rPr lang="fa-IR" dirty="0" smtClean="0"/>
              <a:t>:</a:t>
            </a:r>
          </a:p>
          <a:p>
            <a:pPr algn="just" rtl="1"/>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273059410"/>
              </p:ext>
            </p:extLst>
          </p:nvPr>
        </p:nvGraphicFramePr>
        <p:xfrm>
          <a:off x="3862639" y="3856958"/>
          <a:ext cx="2614044" cy="1677567"/>
        </p:xfrm>
        <a:graphic>
          <a:graphicData uri="http://schemas.openxmlformats.org/drawingml/2006/table">
            <a:tbl>
              <a:tblPr rtl="1" firstRow="1" firstCol="1" bandRow="1">
                <a:tableStyleId>{5C22544A-7EE6-4342-B048-85BDC9FD1C3A}</a:tableStyleId>
              </a:tblPr>
              <a:tblGrid>
                <a:gridCol w="1307022">
                  <a:extLst>
                    <a:ext uri="{9D8B030D-6E8A-4147-A177-3AD203B41FA5}">
                      <a16:colId xmlns:a16="http://schemas.microsoft.com/office/drawing/2014/main" xmlns="" val="1346513669"/>
                    </a:ext>
                  </a:extLst>
                </a:gridCol>
                <a:gridCol w="1307022">
                  <a:extLst>
                    <a:ext uri="{9D8B030D-6E8A-4147-A177-3AD203B41FA5}">
                      <a16:colId xmlns:a16="http://schemas.microsoft.com/office/drawing/2014/main" xmlns="" val="3036654524"/>
                    </a:ext>
                  </a:extLst>
                </a:gridCol>
              </a:tblGrid>
              <a:tr h="559189">
                <a:tc>
                  <a:txBody>
                    <a:bodyPr/>
                    <a:lstStyle/>
                    <a:p>
                      <a:pPr algn="ctr" rtl="1">
                        <a:lnSpc>
                          <a:spcPct val="107000"/>
                        </a:lnSpc>
                        <a:spcAft>
                          <a:spcPts val="0"/>
                        </a:spcAft>
                      </a:pPr>
                      <a:r>
                        <a:rPr lang="fa-IR" sz="2000" dirty="0">
                          <a:effectLst/>
                        </a:rPr>
                        <a:t>زبل</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36195" marR="36195" marT="0" marB="0" anchor="ctr"/>
                </a:tc>
                <a:tc>
                  <a:txBody>
                    <a:bodyPr/>
                    <a:lstStyle/>
                    <a:p>
                      <a:pPr algn="ctr" rtl="1">
                        <a:lnSpc>
                          <a:spcPct val="107000"/>
                        </a:lnSpc>
                        <a:spcAft>
                          <a:spcPts val="0"/>
                        </a:spcAft>
                      </a:pPr>
                      <a:r>
                        <a:rPr lang="en-US" sz="2000" dirty="0">
                          <a:effectLst/>
                          <a:latin typeface="Doulos SIL" panose="02000500070000020004" pitchFamily="2" charset="0"/>
                          <a:ea typeface="Doulos SIL" panose="02000500070000020004" pitchFamily="2" charset="0"/>
                          <a:cs typeface="Doulos SIL" panose="02000500070000020004" pitchFamily="2" charset="0"/>
                        </a:rPr>
                        <a:t>[</a:t>
                      </a:r>
                      <a:r>
                        <a:rPr lang="en-US" sz="2000" dirty="0" err="1">
                          <a:effectLst/>
                          <a:latin typeface="Doulos SIL" panose="02000500070000020004" pitchFamily="2" charset="0"/>
                          <a:ea typeface="Doulos SIL" panose="02000500070000020004" pitchFamily="2" charset="0"/>
                          <a:cs typeface="Doulos SIL" panose="02000500070000020004" pitchFamily="2" charset="0"/>
                        </a:rPr>
                        <a:t>zevel</a:t>
                      </a:r>
                      <a:r>
                        <a:rPr lang="en-US" sz="2000" dirty="0">
                          <a:effectLst/>
                          <a:latin typeface="Doulos SIL" panose="02000500070000020004" pitchFamily="2" charset="0"/>
                          <a:ea typeface="Doulos SIL" panose="02000500070000020004" pitchFamily="2" charset="0"/>
                          <a:cs typeface="Doulos SIL" panose="02000500070000020004" pitchFamily="2" charset="0"/>
                        </a:rPr>
                        <a:t>]</a:t>
                      </a:r>
                    </a:p>
                  </a:txBody>
                  <a:tcPr marL="36195" marR="36195" marT="0" marB="0" anchor="ctr"/>
                </a:tc>
                <a:extLst>
                  <a:ext uri="{0D108BD9-81ED-4DB2-BD59-A6C34878D82A}">
                    <a16:rowId xmlns:a16="http://schemas.microsoft.com/office/drawing/2014/main" xmlns="" val="3392051907"/>
                  </a:ext>
                </a:extLst>
              </a:tr>
              <a:tr h="559189">
                <a:tc>
                  <a:txBody>
                    <a:bodyPr/>
                    <a:lstStyle/>
                    <a:p>
                      <a:pPr algn="ctr" rtl="1">
                        <a:lnSpc>
                          <a:spcPct val="107000"/>
                        </a:lnSpc>
                        <a:spcAft>
                          <a:spcPts val="0"/>
                        </a:spcAft>
                      </a:pPr>
                      <a:r>
                        <a:rPr lang="fa-IR" sz="2000" dirty="0">
                          <a:effectLst/>
                        </a:rPr>
                        <a:t>ضبط</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36195" marR="36195" marT="0" marB="0" anchor="ctr"/>
                </a:tc>
                <a:tc>
                  <a:txBody>
                    <a:bodyPr/>
                    <a:lstStyle/>
                    <a:p>
                      <a:pPr algn="ctr" rtl="0">
                        <a:lnSpc>
                          <a:spcPct val="107000"/>
                        </a:lnSpc>
                        <a:spcAft>
                          <a:spcPts val="0"/>
                        </a:spcAft>
                      </a:pPr>
                      <a:r>
                        <a:rPr lang="en-US" sz="2000" dirty="0">
                          <a:effectLst/>
                          <a:latin typeface="Doulos SIL" panose="02000500070000020004" pitchFamily="2" charset="0"/>
                          <a:ea typeface="Doulos SIL" panose="02000500070000020004" pitchFamily="2" charset="0"/>
                          <a:cs typeface="Doulos SIL" panose="02000500070000020004" pitchFamily="2" charset="0"/>
                        </a:rPr>
                        <a:t>[</a:t>
                      </a:r>
                      <a:r>
                        <a:rPr lang="en-US" sz="2000" dirty="0" err="1">
                          <a:effectLst/>
                          <a:latin typeface="Doulos SIL" panose="02000500070000020004" pitchFamily="2" charset="0"/>
                          <a:ea typeface="Doulos SIL" panose="02000500070000020004" pitchFamily="2" charset="0"/>
                          <a:cs typeface="Doulos SIL" panose="02000500070000020004" pitchFamily="2" charset="0"/>
                        </a:rPr>
                        <a:t>zaft</a:t>
                      </a:r>
                      <a:r>
                        <a:rPr lang="en-US" sz="2000" dirty="0">
                          <a:effectLst/>
                          <a:latin typeface="Doulos SIL" panose="02000500070000020004" pitchFamily="2" charset="0"/>
                          <a:ea typeface="Doulos SIL" panose="02000500070000020004" pitchFamily="2" charset="0"/>
                          <a:cs typeface="Doulos SIL" panose="02000500070000020004" pitchFamily="2" charset="0"/>
                        </a:rPr>
                        <a:t>]</a:t>
                      </a:r>
                    </a:p>
                  </a:txBody>
                  <a:tcPr marL="36195" marR="36195" marT="0" marB="0" anchor="ctr"/>
                </a:tc>
                <a:extLst>
                  <a:ext uri="{0D108BD9-81ED-4DB2-BD59-A6C34878D82A}">
                    <a16:rowId xmlns:a16="http://schemas.microsoft.com/office/drawing/2014/main" xmlns="" val="2754588781"/>
                  </a:ext>
                </a:extLst>
              </a:tr>
              <a:tr h="559189">
                <a:tc>
                  <a:txBody>
                    <a:bodyPr/>
                    <a:lstStyle/>
                    <a:p>
                      <a:pPr algn="ctr" rtl="1">
                        <a:lnSpc>
                          <a:spcPct val="107000"/>
                        </a:lnSpc>
                        <a:spcAft>
                          <a:spcPts val="0"/>
                        </a:spcAft>
                      </a:pPr>
                      <a:r>
                        <a:rPr lang="fa-IR" sz="2000">
                          <a:effectLst/>
                        </a:rPr>
                        <a:t>پسته</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36195" marR="36195" marT="0" marB="0" anchor="ctr"/>
                </a:tc>
                <a:tc>
                  <a:txBody>
                    <a:bodyPr/>
                    <a:lstStyle/>
                    <a:p>
                      <a:pPr algn="ctr" rtl="1">
                        <a:lnSpc>
                          <a:spcPct val="107000"/>
                        </a:lnSpc>
                        <a:spcAft>
                          <a:spcPts val="0"/>
                        </a:spcAft>
                      </a:pPr>
                      <a:r>
                        <a:rPr lang="en-US" sz="2000" dirty="0">
                          <a:effectLst/>
                          <a:latin typeface="Doulos SIL" panose="02000500070000020004" pitchFamily="2" charset="0"/>
                          <a:ea typeface="Doulos SIL" panose="02000500070000020004" pitchFamily="2" charset="0"/>
                          <a:cs typeface="Doulos SIL" panose="02000500070000020004" pitchFamily="2" charset="0"/>
                        </a:rPr>
                        <a:t>[</a:t>
                      </a:r>
                      <a:r>
                        <a:rPr lang="en-US" sz="2000" dirty="0" err="1">
                          <a:effectLst/>
                          <a:latin typeface="Doulos SIL" panose="02000500070000020004" pitchFamily="2" charset="0"/>
                          <a:ea typeface="Doulos SIL" panose="02000500070000020004" pitchFamily="2" charset="0"/>
                          <a:cs typeface="Doulos SIL" panose="02000500070000020004" pitchFamily="2" charset="0"/>
                        </a:rPr>
                        <a:t>fesse</a:t>
                      </a:r>
                      <a:r>
                        <a:rPr lang="en-US" sz="2000" dirty="0">
                          <a:effectLst/>
                          <a:latin typeface="Doulos SIL" panose="02000500070000020004" pitchFamily="2" charset="0"/>
                          <a:ea typeface="Doulos SIL" panose="02000500070000020004" pitchFamily="2" charset="0"/>
                          <a:cs typeface="Doulos SIL" panose="02000500070000020004" pitchFamily="2" charset="0"/>
                        </a:rPr>
                        <a:t>]</a:t>
                      </a:r>
                    </a:p>
                  </a:txBody>
                  <a:tcPr marL="36195" marR="36195" marT="0" marB="0" anchor="ctr"/>
                </a:tc>
                <a:extLst>
                  <a:ext uri="{0D108BD9-81ED-4DB2-BD59-A6C34878D82A}">
                    <a16:rowId xmlns:a16="http://schemas.microsoft.com/office/drawing/2014/main" xmlns="" val="2189618187"/>
                  </a:ext>
                </a:extLst>
              </a:tr>
            </a:tbl>
          </a:graphicData>
        </a:graphic>
      </p:graphicFrame>
    </p:spTree>
    <p:extLst>
      <p:ext uri="{BB962C8B-B14F-4D97-AF65-F5344CB8AC3E}">
        <p14:creationId xmlns:p14="http://schemas.microsoft.com/office/powerpoint/2010/main" val="40703399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همگونی</a:t>
            </a:r>
            <a:endParaRPr lang="en-US" dirty="0"/>
          </a:p>
        </p:txBody>
      </p:sp>
      <p:sp>
        <p:nvSpPr>
          <p:cNvPr id="3" name="Content Placeholder 2"/>
          <p:cNvSpPr>
            <a:spLocks noGrp="1"/>
          </p:cNvSpPr>
          <p:nvPr>
            <p:ph idx="1"/>
          </p:nvPr>
        </p:nvSpPr>
        <p:spPr/>
        <p:txBody>
          <a:bodyPr/>
          <a:lstStyle/>
          <a:p>
            <a:pPr algn="just" rtl="1">
              <a:lnSpc>
                <a:spcPct val="107000"/>
              </a:lnSpc>
            </a:pPr>
            <a:r>
              <a:rPr lang="fa-IR" b="1" dirty="0">
                <a:latin typeface="Doulos SIL" panose="02000500070000020004" pitchFamily="2" charset="0"/>
                <a:ea typeface="Calibri" panose="020F0502020204030204" pitchFamily="34" charset="0"/>
                <a:cs typeface="ABLotus"/>
              </a:rPr>
              <a:t>همگونی واکه با واکه (هماهنگی واکه‌ای) </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pPr>
            <a:r>
              <a:rPr lang="fa-IR" dirty="0">
                <a:latin typeface="Doulos SIL" panose="02000500070000020004" pitchFamily="2" charset="0"/>
                <a:ea typeface="Calibri" panose="020F0502020204030204" pitchFamily="34" charset="0"/>
                <a:cs typeface="ABLotus"/>
              </a:rPr>
              <a:t>در فارسی آباده‌ای، در تکواژهای قاموسی، گاهی واکه‌ای با واکۀ هجای بعد از خود کاملاً همگون </a:t>
            </a:r>
            <a:r>
              <a:rPr lang="fa-IR" dirty="0" smtClean="0">
                <a:latin typeface="Doulos SIL" panose="02000500070000020004" pitchFamily="2" charset="0"/>
                <a:ea typeface="Calibri" panose="020F0502020204030204" pitchFamily="34" charset="0"/>
                <a:cs typeface="ABLotus"/>
              </a:rPr>
              <a:t>می‌گردد؛ همچنین هماهنگی کامل واکۀ پیشوند امری و التزامی</a:t>
            </a:r>
            <a:r>
              <a:rPr lang="en-US" sz="1600" dirty="0" smtClean="0">
                <a:latin typeface="Doulos SIL" panose="02000500070000020004" pitchFamily="2" charset="0"/>
                <a:ea typeface="Calibri" panose="020F0502020204030204" pitchFamily="34" charset="0"/>
                <a:cs typeface="ABLotus"/>
              </a:rPr>
              <a:t>/be/</a:t>
            </a:r>
            <a:r>
              <a:rPr lang="fa-IR" dirty="0" smtClean="0">
                <a:latin typeface="Doulos SIL" panose="02000500070000020004" pitchFamily="2" charset="0"/>
                <a:ea typeface="Calibri" panose="020F0502020204030204" pitchFamily="34" charset="0"/>
                <a:cs typeface="ABLotus"/>
              </a:rPr>
              <a:t> با واکۀ هجای بعدی معمولاً رخ می‌دهد:</a:t>
            </a:r>
          </a:p>
          <a:p>
            <a:pPr algn="just" rtl="1">
              <a:lnSpc>
                <a:spcPct val="107000"/>
              </a:lnSpc>
            </a:pPr>
            <a:endParaRPr lang="en-US" sz="1600" dirty="0">
              <a:latin typeface="Calibri" panose="020F0502020204030204" pitchFamily="34" charset="0"/>
              <a:ea typeface="Calibri" panose="020F0502020204030204" pitchFamily="34" charset="0"/>
              <a:cs typeface="Arial" panose="020B0604020202020204" pitchFamily="34" charset="0"/>
            </a:endParaRP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598204668"/>
              </p:ext>
            </p:extLst>
          </p:nvPr>
        </p:nvGraphicFramePr>
        <p:xfrm>
          <a:off x="4102767" y="3356811"/>
          <a:ext cx="3031958" cy="2358188"/>
        </p:xfrm>
        <a:graphic>
          <a:graphicData uri="http://schemas.openxmlformats.org/drawingml/2006/table">
            <a:tbl>
              <a:tblPr rtl="1" firstRow="1" firstCol="1" bandRow="1">
                <a:tableStyleId>{5C22544A-7EE6-4342-B048-85BDC9FD1C3A}</a:tableStyleId>
              </a:tblPr>
              <a:tblGrid>
                <a:gridCol w="1515979">
                  <a:extLst>
                    <a:ext uri="{9D8B030D-6E8A-4147-A177-3AD203B41FA5}">
                      <a16:colId xmlns:a16="http://schemas.microsoft.com/office/drawing/2014/main" xmlns="" val="2875807805"/>
                    </a:ext>
                  </a:extLst>
                </a:gridCol>
                <a:gridCol w="1515979">
                  <a:extLst>
                    <a:ext uri="{9D8B030D-6E8A-4147-A177-3AD203B41FA5}">
                      <a16:colId xmlns:a16="http://schemas.microsoft.com/office/drawing/2014/main" xmlns="" val="2990340961"/>
                    </a:ext>
                  </a:extLst>
                </a:gridCol>
              </a:tblGrid>
              <a:tr h="589547">
                <a:tc>
                  <a:txBody>
                    <a:bodyPr/>
                    <a:lstStyle/>
                    <a:p>
                      <a:pPr algn="ctr" rtl="1">
                        <a:lnSpc>
                          <a:spcPct val="107000"/>
                        </a:lnSpc>
                        <a:spcAft>
                          <a:spcPts val="0"/>
                        </a:spcAft>
                      </a:pPr>
                      <a:r>
                        <a:rPr lang="fa-IR" sz="2000" dirty="0">
                          <a:effectLst/>
                          <a:latin typeface="Doulos SIL" panose="02000500070000020004" pitchFamily="2" charset="0"/>
                          <a:ea typeface="Doulos SIL" panose="02000500070000020004" pitchFamily="2" charset="0"/>
                        </a:rPr>
                        <a:t>سبک</a:t>
                      </a:r>
                      <a:endParaRPr lang="en-US" sz="2000" dirty="0">
                        <a:effectLst/>
                        <a:latin typeface="Doulos SIL" panose="02000500070000020004" pitchFamily="2" charset="0"/>
                        <a:ea typeface="Doulos SIL" panose="02000500070000020004" pitchFamily="2" charset="0"/>
                        <a:cs typeface="Doulos SIL" panose="02000500070000020004" pitchFamily="2" charset="0"/>
                      </a:endParaRPr>
                    </a:p>
                  </a:txBody>
                  <a:tcPr marL="36195" marR="36195" marT="0" marB="0" anchor="ctr"/>
                </a:tc>
                <a:tc>
                  <a:txBody>
                    <a:bodyPr/>
                    <a:lstStyle/>
                    <a:p>
                      <a:pPr algn="ctr" rtl="0">
                        <a:lnSpc>
                          <a:spcPct val="107000"/>
                        </a:lnSpc>
                        <a:spcAft>
                          <a:spcPts val="0"/>
                        </a:spcAft>
                      </a:pPr>
                      <a:r>
                        <a:rPr lang="en-US" sz="2000">
                          <a:effectLst/>
                          <a:latin typeface="Doulos SIL" panose="02000500070000020004" pitchFamily="2" charset="0"/>
                          <a:ea typeface="Doulos SIL" panose="02000500070000020004" pitchFamily="2" charset="0"/>
                          <a:cs typeface="Doulos SIL" panose="02000500070000020004" pitchFamily="2" charset="0"/>
                        </a:rPr>
                        <a:t>[sovok]</a:t>
                      </a:r>
                    </a:p>
                  </a:txBody>
                  <a:tcPr marL="36195" marR="36195" marT="0" marB="0" anchor="ctr"/>
                </a:tc>
                <a:extLst>
                  <a:ext uri="{0D108BD9-81ED-4DB2-BD59-A6C34878D82A}">
                    <a16:rowId xmlns:a16="http://schemas.microsoft.com/office/drawing/2014/main" xmlns="" val="4130203264"/>
                  </a:ext>
                </a:extLst>
              </a:tr>
              <a:tr h="589547">
                <a:tc>
                  <a:txBody>
                    <a:bodyPr/>
                    <a:lstStyle/>
                    <a:p>
                      <a:pPr algn="ctr" rtl="1">
                        <a:lnSpc>
                          <a:spcPct val="107000"/>
                        </a:lnSpc>
                        <a:spcAft>
                          <a:spcPts val="0"/>
                        </a:spcAft>
                      </a:pPr>
                      <a:r>
                        <a:rPr lang="fa-IR" sz="2000" dirty="0">
                          <a:effectLst/>
                          <a:latin typeface="Doulos SIL" panose="02000500070000020004" pitchFamily="2" charset="0"/>
                          <a:ea typeface="Doulos SIL" panose="02000500070000020004" pitchFamily="2" charset="0"/>
                        </a:rPr>
                        <a:t>نخاله</a:t>
                      </a:r>
                      <a:endParaRPr lang="en-US" sz="2000" dirty="0">
                        <a:effectLst/>
                        <a:latin typeface="Doulos SIL" panose="02000500070000020004" pitchFamily="2" charset="0"/>
                        <a:ea typeface="Doulos SIL" panose="02000500070000020004" pitchFamily="2" charset="0"/>
                        <a:cs typeface="Doulos SIL" panose="02000500070000020004" pitchFamily="2" charset="0"/>
                      </a:endParaRPr>
                    </a:p>
                  </a:txBody>
                  <a:tcPr marL="36195" marR="36195" marT="0" marB="0" anchor="ctr"/>
                </a:tc>
                <a:tc>
                  <a:txBody>
                    <a:bodyPr/>
                    <a:lstStyle/>
                    <a:p>
                      <a:pPr algn="ctr" rtl="1">
                        <a:lnSpc>
                          <a:spcPct val="107000"/>
                        </a:lnSpc>
                        <a:spcAft>
                          <a:spcPts val="0"/>
                        </a:spcAft>
                      </a:pPr>
                      <a:r>
                        <a:rPr lang="en-US" sz="2000" dirty="0">
                          <a:effectLst/>
                          <a:latin typeface="Doulos SIL" panose="02000500070000020004" pitchFamily="2" charset="0"/>
                          <a:ea typeface="Doulos SIL" panose="02000500070000020004" pitchFamily="2" charset="0"/>
                          <a:cs typeface="Doulos SIL" panose="02000500070000020004" pitchFamily="2" charset="0"/>
                        </a:rPr>
                        <a:t>[</a:t>
                      </a:r>
                      <a:r>
                        <a:rPr lang="en-US" sz="2000" dirty="0" err="1">
                          <a:effectLst/>
                          <a:latin typeface="Doulos SIL" panose="02000500070000020004" pitchFamily="2" charset="0"/>
                          <a:ea typeface="Doulos SIL" panose="02000500070000020004" pitchFamily="2" charset="0"/>
                          <a:cs typeface="Doulos SIL" panose="02000500070000020004" pitchFamily="2" charset="0"/>
                        </a:rPr>
                        <a:t>nâxâle</a:t>
                      </a:r>
                      <a:r>
                        <a:rPr lang="en-US" sz="2000" dirty="0">
                          <a:effectLst/>
                          <a:latin typeface="Doulos SIL" panose="02000500070000020004" pitchFamily="2" charset="0"/>
                          <a:ea typeface="Doulos SIL" panose="02000500070000020004" pitchFamily="2" charset="0"/>
                          <a:cs typeface="Doulos SIL" panose="02000500070000020004" pitchFamily="2" charset="0"/>
                        </a:rPr>
                        <a:t>]</a:t>
                      </a:r>
                    </a:p>
                  </a:txBody>
                  <a:tcPr marL="36195" marR="36195" marT="0" marB="0" anchor="ctr"/>
                </a:tc>
                <a:extLst>
                  <a:ext uri="{0D108BD9-81ED-4DB2-BD59-A6C34878D82A}">
                    <a16:rowId xmlns:a16="http://schemas.microsoft.com/office/drawing/2014/main" xmlns="" val="3864267800"/>
                  </a:ext>
                </a:extLst>
              </a:tr>
              <a:tr h="589547">
                <a:tc>
                  <a:txBody>
                    <a:bodyPr/>
                    <a:lstStyle/>
                    <a:p>
                      <a:pPr algn="ctr" rtl="1">
                        <a:lnSpc>
                          <a:spcPct val="107000"/>
                        </a:lnSpc>
                        <a:spcAft>
                          <a:spcPts val="0"/>
                        </a:spcAft>
                      </a:pPr>
                      <a:r>
                        <a:rPr lang="fa-IR" sz="2000">
                          <a:effectLst/>
                          <a:latin typeface="Doulos SIL" panose="02000500070000020004" pitchFamily="2" charset="0"/>
                          <a:ea typeface="Doulos SIL" panose="02000500070000020004" pitchFamily="2" charset="0"/>
                        </a:rPr>
                        <a:t>بخیسان</a:t>
                      </a:r>
                      <a:endParaRPr lang="en-US" sz="2000">
                        <a:effectLst/>
                        <a:latin typeface="Doulos SIL" panose="02000500070000020004" pitchFamily="2" charset="0"/>
                        <a:ea typeface="Doulos SIL" panose="02000500070000020004" pitchFamily="2" charset="0"/>
                        <a:cs typeface="Doulos SIL" panose="02000500070000020004" pitchFamily="2" charset="0"/>
                      </a:endParaRPr>
                    </a:p>
                  </a:txBody>
                  <a:tcPr marL="36195" marR="36195" marT="0" marB="0" anchor="ctr"/>
                </a:tc>
                <a:tc>
                  <a:txBody>
                    <a:bodyPr/>
                    <a:lstStyle/>
                    <a:p>
                      <a:pPr algn="ctr" rtl="0">
                        <a:lnSpc>
                          <a:spcPct val="107000"/>
                        </a:lnSpc>
                        <a:spcAft>
                          <a:spcPts val="0"/>
                        </a:spcAft>
                      </a:pPr>
                      <a:r>
                        <a:rPr lang="en-US" sz="2000" dirty="0">
                          <a:effectLst/>
                          <a:latin typeface="Doulos SIL" panose="02000500070000020004" pitchFamily="2" charset="0"/>
                          <a:ea typeface="Doulos SIL" panose="02000500070000020004" pitchFamily="2" charset="0"/>
                          <a:cs typeface="Doulos SIL" panose="02000500070000020004" pitchFamily="2" charset="0"/>
                        </a:rPr>
                        <a:t>[</a:t>
                      </a:r>
                      <a:r>
                        <a:rPr lang="en-US" sz="2000" dirty="0" err="1">
                          <a:effectLst/>
                          <a:latin typeface="Doulos SIL" panose="02000500070000020004" pitchFamily="2" charset="0"/>
                          <a:ea typeface="Doulos SIL" panose="02000500070000020004" pitchFamily="2" charset="0"/>
                          <a:cs typeface="Doulos SIL" panose="02000500070000020004" pitchFamily="2" charset="0"/>
                        </a:rPr>
                        <a:t>bixisun</a:t>
                      </a:r>
                      <a:r>
                        <a:rPr lang="en-US" sz="2000" dirty="0">
                          <a:effectLst/>
                          <a:latin typeface="Doulos SIL" panose="02000500070000020004" pitchFamily="2" charset="0"/>
                          <a:ea typeface="Doulos SIL" panose="02000500070000020004" pitchFamily="2" charset="0"/>
                          <a:cs typeface="Doulos SIL" panose="02000500070000020004" pitchFamily="2" charset="0"/>
                        </a:rPr>
                        <a:t>]</a:t>
                      </a:r>
                    </a:p>
                  </a:txBody>
                  <a:tcPr marL="36195" marR="36195" marT="0" marB="0" anchor="ctr"/>
                </a:tc>
                <a:extLst>
                  <a:ext uri="{0D108BD9-81ED-4DB2-BD59-A6C34878D82A}">
                    <a16:rowId xmlns:a16="http://schemas.microsoft.com/office/drawing/2014/main" xmlns="" val="3574848509"/>
                  </a:ext>
                </a:extLst>
              </a:tr>
              <a:tr h="589547">
                <a:tc>
                  <a:txBody>
                    <a:bodyPr/>
                    <a:lstStyle/>
                    <a:p>
                      <a:pPr algn="ctr" rtl="1">
                        <a:lnSpc>
                          <a:spcPct val="107000"/>
                        </a:lnSpc>
                        <a:spcAft>
                          <a:spcPts val="0"/>
                        </a:spcAft>
                      </a:pPr>
                      <a:r>
                        <a:rPr lang="fa-IR" sz="2000">
                          <a:effectLst/>
                          <a:latin typeface="Doulos SIL" panose="02000500070000020004" pitchFamily="2" charset="0"/>
                          <a:ea typeface="Doulos SIL" panose="02000500070000020004" pitchFamily="2" charset="0"/>
                        </a:rPr>
                        <a:t>بکوب</a:t>
                      </a:r>
                      <a:endParaRPr lang="en-US" sz="2000">
                        <a:effectLst/>
                        <a:latin typeface="Doulos SIL" panose="02000500070000020004" pitchFamily="2" charset="0"/>
                        <a:ea typeface="Doulos SIL" panose="02000500070000020004" pitchFamily="2" charset="0"/>
                        <a:cs typeface="Doulos SIL" panose="02000500070000020004" pitchFamily="2" charset="0"/>
                      </a:endParaRPr>
                    </a:p>
                  </a:txBody>
                  <a:tcPr marL="36195" marR="36195" marT="0" marB="0" anchor="ctr"/>
                </a:tc>
                <a:tc>
                  <a:txBody>
                    <a:bodyPr/>
                    <a:lstStyle/>
                    <a:p>
                      <a:pPr algn="ctr" rtl="0">
                        <a:lnSpc>
                          <a:spcPct val="107000"/>
                        </a:lnSpc>
                        <a:spcAft>
                          <a:spcPts val="0"/>
                        </a:spcAft>
                      </a:pPr>
                      <a:r>
                        <a:rPr lang="en-US" sz="2000" dirty="0">
                          <a:effectLst/>
                          <a:latin typeface="Doulos SIL" panose="02000500070000020004" pitchFamily="2" charset="0"/>
                          <a:ea typeface="Doulos SIL" panose="02000500070000020004" pitchFamily="2" charset="0"/>
                          <a:cs typeface="Doulos SIL" panose="02000500070000020004" pitchFamily="2" charset="0"/>
                        </a:rPr>
                        <a:t>[</a:t>
                      </a:r>
                      <a:r>
                        <a:rPr lang="en-US" sz="2000" dirty="0" err="1">
                          <a:effectLst/>
                          <a:latin typeface="Doulos SIL" panose="02000500070000020004" pitchFamily="2" charset="0"/>
                          <a:ea typeface="Doulos SIL" panose="02000500070000020004" pitchFamily="2" charset="0"/>
                          <a:cs typeface="Doulos SIL" panose="02000500070000020004" pitchFamily="2" charset="0"/>
                        </a:rPr>
                        <a:t>bukub</a:t>
                      </a:r>
                      <a:r>
                        <a:rPr lang="en-US" sz="2000" dirty="0">
                          <a:effectLst/>
                          <a:latin typeface="Doulos SIL" panose="02000500070000020004" pitchFamily="2" charset="0"/>
                          <a:ea typeface="Doulos SIL" panose="02000500070000020004" pitchFamily="2" charset="0"/>
                          <a:cs typeface="Doulos SIL" panose="02000500070000020004" pitchFamily="2" charset="0"/>
                        </a:rPr>
                        <a:t>]</a:t>
                      </a:r>
                    </a:p>
                  </a:txBody>
                  <a:tcPr marL="36195" marR="36195" marT="0" marB="0" anchor="ctr"/>
                </a:tc>
                <a:extLst>
                  <a:ext uri="{0D108BD9-81ED-4DB2-BD59-A6C34878D82A}">
                    <a16:rowId xmlns:a16="http://schemas.microsoft.com/office/drawing/2014/main" xmlns="" val="2829620142"/>
                  </a:ext>
                </a:extLst>
              </a:tr>
            </a:tbl>
          </a:graphicData>
        </a:graphic>
      </p:graphicFrame>
    </p:spTree>
    <p:extLst>
      <p:ext uri="{BB962C8B-B14F-4D97-AF65-F5344CB8AC3E}">
        <p14:creationId xmlns:p14="http://schemas.microsoft.com/office/powerpoint/2010/main" val="15864513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ناهمگونی</a:t>
            </a:r>
            <a:endParaRPr lang="en-US" dirty="0"/>
          </a:p>
        </p:txBody>
      </p:sp>
      <p:sp>
        <p:nvSpPr>
          <p:cNvPr id="3" name="Content Placeholder 2"/>
          <p:cNvSpPr>
            <a:spLocks noGrp="1"/>
          </p:cNvSpPr>
          <p:nvPr>
            <p:ph idx="1"/>
          </p:nvPr>
        </p:nvSpPr>
        <p:spPr/>
        <p:txBody>
          <a:bodyPr/>
          <a:lstStyle/>
          <a:p>
            <a:pPr algn="r" rtl="1"/>
            <a:r>
              <a:rPr lang="fa-IR" sz="4000" dirty="0" smtClean="0">
                <a:latin typeface="Doulos SIL" panose="02000500070000020004" pitchFamily="2" charset="0"/>
                <a:ea typeface="Calibri" panose="020F0502020204030204" pitchFamily="34" charset="0"/>
                <a:cs typeface="ABLotus"/>
              </a:rPr>
              <a:t>4. در </a:t>
            </a:r>
            <a:r>
              <a:rPr lang="fa-IR" sz="4000" dirty="0">
                <a:latin typeface="Doulos SIL" panose="02000500070000020004" pitchFamily="2" charset="0"/>
                <a:ea typeface="Calibri" panose="020F0502020204030204" pitchFamily="34" charset="0"/>
                <a:cs typeface="ABLotus"/>
              </a:rPr>
              <a:t>فرایند ناهمگونی، واجی نسبت به واج مجاور شباهت اولیه‌اش را از دست می</a:t>
            </a:r>
            <a:r>
              <a:rPr lang="en-US" sz="4000" dirty="0">
                <a:latin typeface="Doulos SIL" panose="02000500070000020004" pitchFamily="2" charset="0"/>
                <a:ea typeface="Calibri" panose="020F0502020204030204" pitchFamily="34" charset="0"/>
                <a:cs typeface="ABLotus"/>
              </a:rPr>
              <a:t>‌</a:t>
            </a:r>
            <a:r>
              <a:rPr lang="fa-IR" sz="4000" dirty="0">
                <a:latin typeface="Doulos SIL" panose="02000500070000020004" pitchFamily="2" charset="0"/>
                <a:ea typeface="Calibri" panose="020F0502020204030204" pitchFamily="34" charset="0"/>
                <a:cs typeface="ABLotus"/>
              </a:rPr>
              <a:t>دهد و </a:t>
            </a:r>
            <a:r>
              <a:rPr lang="fa-IR" sz="4000" spc="-20" dirty="0">
                <a:latin typeface="Doulos SIL" panose="02000500070000020004" pitchFamily="2" charset="0"/>
                <a:ea typeface="Calibri" panose="020F0502020204030204" pitchFamily="34" charset="0"/>
                <a:cs typeface="ABLotus"/>
              </a:rPr>
              <a:t>با آن متفاوت </a:t>
            </a:r>
            <a:r>
              <a:rPr lang="fa-IR" sz="4000" spc="-20" dirty="0" smtClean="0">
                <a:latin typeface="Doulos SIL" panose="02000500070000020004" pitchFamily="2" charset="0"/>
                <a:ea typeface="Calibri" panose="020F0502020204030204" pitchFamily="34" charset="0"/>
                <a:cs typeface="ABLotus"/>
              </a:rPr>
              <a:t>می‌شود:</a:t>
            </a:r>
          </a:p>
          <a:p>
            <a:pPr algn="r" rtl="1"/>
            <a:r>
              <a:rPr lang="fa-IR" sz="4000" spc="-20" dirty="0" smtClean="0">
                <a:latin typeface="Doulos SIL" panose="02000500070000020004" pitchFamily="2" charset="0"/>
              </a:rPr>
              <a:t>مشکل: </a:t>
            </a:r>
            <a:r>
              <a:rPr lang="en-US" sz="4000" spc="-20" dirty="0" err="1" smtClean="0">
                <a:latin typeface="Doulos SIL" panose="02000500070000020004" pitchFamily="2" charset="0"/>
              </a:rPr>
              <a:t>mo</a:t>
            </a:r>
            <a:r>
              <a:rPr lang="en-US" sz="4000" spc="-20" dirty="0" err="1" smtClean="0">
                <a:latin typeface="Doulos SIL" panose="02000500070000020004" pitchFamily="2" charset="0"/>
                <a:ea typeface="Doulos SIL" panose="02000500070000020004" pitchFamily="2" charset="0"/>
                <a:cs typeface="Doulos SIL" panose="02000500070000020004" pitchFamily="2" charset="0"/>
              </a:rPr>
              <a:t>šgel</a:t>
            </a:r>
            <a:endParaRPr lang="en-US" sz="4000" dirty="0"/>
          </a:p>
        </p:txBody>
      </p:sp>
    </p:spTree>
    <p:extLst>
      <p:ext uri="{BB962C8B-B14F-4D97-AF65-F5344CB8AC3E}">
        <p14:creationId xmlns:p14="http://schemas.microsoft.com/office/powerpoint/2010/main" val="40170846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تضعیف</a:t>
            </a:r>
            <a:endParaRPr lang="en-US" dirty="0"/>
          </a:p>
        </p:txBody>
      </p:sp>
      <p:sp>
        <p:nvSpPr>
          <p:cNvPr id="3" name="Content Placeholder 2"/>
          <p:cNvSpPr>
            <a:spLocks noGrp="1"/>
          </p:cNvSpPr>
          <p:nvPr>
            <p:ph idx="1"/>
          </p:nvPr>
        </p:nvSpPr>
        <p:spPr/>
        <p:txBody>
          <a:bodyPr>
            <a:normAutofit fontScale="92500"/>
          </a:bodyPr>
          <a:lstStyle/>
          <a:p>
            <a:pPr algn="just" rtl="1"/>
            <a:r>
              <a:rPr lang="fa-IR" dirty="0"/>
              <a:t>5</a:t>
            </a:r>
            <a:r>
              <a:rPr lang="fa-IR" sz="2400" dirty="0" smtClean="0"/>
              <a:t>.</a:t>
            </a:r>
            <a:r>
              <a:rPr lang="ar-LY" sz="2400" dirty="0" smtClean="0"/>
              <a:t>تضعیف  </a:t>
            </a:r>
            <a:r>
              <a:rPr lang="ar-LY" sz="2400" dirty="0"/>
              <a:t>(نرم‌شدگی)</a:t>
            </a:r>
          </a:p>
          <a:p>
            <a:pPr algn="just" rtl="1"/>
            <a:r>
              <a:rPr lang="ar-LY" sz="2400" dirty="0"/>
              <a:t>تضعیف غالباً تبدیل یک واج به واجی ضعیف‌تر است؛ این فرایند گاهی در بافتهایی خاص رخ </a:t>
            </a:r>
            <a:r>
              <a:rPr lang="ar-LY" sz="2400" dirty="0" smtClean="0"/>
              <a:t>می</a:t>
            </a:r>
            <a:r>
              <a:rPr lang="fa-IR" sz="2400" dirty="0" smtClean="0"/>
              <a:t> </a:t>
            </a:r>
            <a:r>
              <a:rPr lang="ar-LY" sz="2400" dirty="0" smtClean="0"/>
              <a:t>دهد </a:t>
            </a:r>
            <a:r>
              <a:rPr lang="ar-LY" sz="2400" dirty="0"/>
              <a:t>و گاهی نیز وابسته به محیط آوایی ویژه‌ای نیست. تضعیف شامل فرایند‌هایی مانند </a:t>
            </a:r>
            <a:r>
              <a:rPr lang="ar-LY" sz="2400" dirty="0" smtClean="0"/>
              <a:t>تبدیل </a:t>
            </a:r>
            <a:r>
              <a:rPr lang="ar-LY" sz="2400" dirty="0"/>
              <a:t>به غلت، واک‌رفتگی پایانی و حذف </a:t>
            </a:r>
            <a:r>
              <a:rPr lang="ar-LY" sz="2400" dirty="0" smtClean="0"/>
              <a:t>است</a:t>
            </a:r>
            <a:r>
              <a:rPr lang="fa-IR" sz="2400" dirty="0" smtClean="0"/>
              <a:t>:</a:t>
            </a:r>
          </a:p>
          <a:p>
            <a:pPr algn="just" rtl="1">
              <a:lnSpc>
                <a:spcPct val="107000"/>
              </a:lnSpc>
            </a:pPr>
            <a:r>
              <a:rPr lang="fa-IR" sz="2400" b="1" dirty="0">
                <a:latin typeface="Doulos SIL" panose="02000500070000020004" pitchFamily="2" charset="0"/>
                <a:ea typeface="Calibri" panose="020F0502020204030204" pitchFamily="34" charset="0"/>
                <a:cs typeface="ABLotus"/>
              </a:rPr>
              <a:t>تبدیل همخوان‌های لبی غیرخیشومی به غلت </a:t>
            </a:r>
            <a:r>
              <a:rPr lang="en-US" sz="2400" b="1" dirty="0">
                <a:latin typeface="Doulos SIL" panose="02000500070000020004" pitchFamily="2" charset="0"/>
                <a:ea typeface="Calibri" panose="020F0502020204030204" pitchFamily="34" charset="0"/>
                <a:cs typeface="ABLotus"/>
              </a:rPr>
              <a:t>[w]</a:t>
            </a:r>
            <a:r>
              <a:rPr lang="fa-IR" sz="2400" b="1" dirty="0">
                <a:latin typeface="Doulos SIL" panose="02000500070000020004" pitchFamily="2" charset="0"/>
                <a:ea typeface="Calibri" panose="020F0502020204030204" pitchFamily="34" charset="0"/>
                <a:cs typeface="ABLotus"/>
              </a:rPr>
              <a:t> و تبدیل واکۀ پیش از آن به </a:t>
            </a:r>
            <a:r>
              <a:rPr lang="en-US" sz="2400" b="1" dirty="0">
                <a:latin typeface="Doulos SIL" panose="02000500070000020004" pitchFamily="2" charset="0"/>
                <a:ea typeface="Calibri" panose="020F0502020204030204" pitchFamily="34" charset="0"/>
                <a:cs typeface="ABLotus"/>
              </a:rPr>
              <a:t>[o]</a:t>
            </a:r>
            <a:r>
              <a:rPr lang="fa-IR" sz="2400" b="1" dirty="0">
                <a:latin typeface="Doulos SIL" panose="02000500070000020004" pitchFamily="2" charset="0"/>
                <a:ea typeface="Calibri" panose="020F0502020204030204" pitchFamily="34" charset="0"/>
                <a:cs typeface="ABLotus"/>
              </a:rPr>
              <a:t> براثر همگونی </a:t>
            </a:r>
            <a:endParaRPr lang="en-US" sz="2400" dirty="0">
              <a:latin typeface="Calibri" panose="020F0502020204030204" pitchFamily="34" charset="0"/>
              <a:ea typeface="Calibri" panose="020F0502020204030204" pitchFamily="34" charset="0"/>
              <a:cs typeface="Arial" panose="020B0604020202020204" pitchFamily="34" charset="0"/>
            </a:endParaRPr>
          </a:p>
          <a:p>
            <a:pPr algn="just" rtl="1"/>
            <a:r>
              <a:rPr lang="fa-IR" sz="2400" dirty="0">
                <a:latin typeface="Doulos SIL" panose="02000500070000020004" pitchFamily="2" charset="0"/>
                <a:ea typeface="Calibri" panose="020F0502020204030204" pitchFamily="34" charset="0"/>
                <a:cs typeface="ABLotus"/>
              </a:rPr>
              <a:t>در گویش آباده‌ای، مانند بسیاری از دیگر گو‌یش‌های ایرانی، همخوان‌های لبی غیرخیشومی </a:t>
            </a:r>
            <a:r>
              <a:rPr lang="en-US" sz="2400" dirty="0">
                <a:latin typeface="Doulos SIL" panose="02000500070000020004" pitchFamily="2" charset="0"/>
                <a:ea typeface="Calibri" panose="020F0502020204030204" pitchFamily="34" charset="0"/>
                <a:cs typeface="ABLotus"/>
              </a:rPr>
              <a:t>/b/</a:t>
            </a:r>
            <a:r>
              <a:rPr lang="fa-IR" sz="2400" dirty="0">
                <a:latin typeface="Doulos SIL" panose="02000500070000020004" pitchFamily="2" charset="0"/>
                <a:ea typeface="Calibri" panose="020F0502020204030204" pitchFamily="34" charset="0"/>
                <a:cs typeface="ABLotus"/>
              </a:rPr>
              <a:t>،</a:t>
            </a:r>
            <a:r>
              <a:rPr lang="en-US" sz="2400" dirty="0">
                <a:latin typeface="Doulos SIL" panose="02000500070000020004" pitchFamily="2" charset="0"/>
                <a:ea typeface="Calibri" panose="020F0502020204030204" pitchFamily="34" charset="0"/>
                <a:cs typeface="ABLotus"/>
              </a:rPr>
              <a:t>/v/ </a:t>
            </a:r>
            <a:r>
              <a:rPr lang="fa-IR" sz="2400" dirty="0">
                <a:latin typeface="Doulos SIL" panose="02000500070000020004" pitchFamily="2" charset="0"/>
                <a:ea typeface="Calibri" panose="020F0502020204030204" pitchFamily="34" charset="0"/>
                <a:cs typeface="ABLotus"/>
              </a:rPr>
              <a:t> و </a:t>
            </a:r>
            <a:r>
              <a:rPr lang="en-US" sz="2400" dirty="0">
                <a:latin typeface="Doulos SIL" panose="02000500070000020004" pitchFamily="2" charset="0"/>
                <a:ea typeface="Calibri" panose="020F0502020204030204" pitchFamily="34" charset="0"/>
                <a:cs typeface="ABLotus"/>
              </a:rPr>
              <a:t>/f/</a:t>
            </a:r>
            <a:r>
              <a:rPr lang="fa-IR" sz="2400" dirty="0">
                <a:latin typeface="Doulos SIL" panose="02000500070000020004" pitchFamily="2" charset="0"/>
                <a:ea typeface="Calibri" panose="020F0502020204030204" pitchFamily="34" charset="0"/>
                <a:cs typeface="ABLotus"/>
              </a:rPr>
              <a:t> در پایانۀ هجا به غلت </a:t>
            </a:r>
            <a:r>
              <a:rPr lang="en-US" sz="2400" dirty="0">
                <a:latin typeface="Doulos SIL" panose="02000500070000020004" pitchFamily="2" charset="0"/>
                <a:ea typeface="Calibri" panose="020F0502020204030204" pitchFamily="34" charset="0"/>
                <a:cs typeface="ABLotus"/>
              </a:rPr>
              <a:t>[w]</a:t>
            </a:r>
            <a:r>
              <a:rPr lang="fa-IR" sz="2400" dirty="0">
                <a:latin typeface="Doulos SIL" panose="02000500070000020004" pitchFamily="2" charset="0"/>
                <a:ea typeface="Calibri" panose="020F0502020204030204" pitchFamily="34" charset="0"/>
                <a:cs typeface="ABLotus"/>
              </a:rPr>
              <a:t> تبدیل می‌شوند؛ سپس این فرایند درون</a:t>
            </a:r>
            <a:r>
              <a:rPr lang="en-US" sz="2400" dirty="0">
                <a:latin typeface="Doulos SIL" panose="02000500070000020004" pitchFamily="2" charset="0"/>
                <a:ea typeface="Calibri" panose="020F0502020204030204" pitchFamily="34" charset="0"/>
                <a:cs typeface="ABLotus"/>
              </a:rPr>
              <a:t>‌</a:t>
            </a:r>
            <a:r>
              <a:rPr lang="fa-IR" sz="2400" dirty="0">
                <a:latin typeface="Doulos SIL" panose="02000500070000020004" pitchFamily="2" charset="0"/>
                <a:ea typeface="Calibri" panose="020F0502020204030204" pitchFamily="34" charset="0"/>
                <a:cs typeface="ABLotus"/>
              </a:rPr>
              <a:t>دادِ فرایند دیگری واقع می‌شود که طی آن واکۀ افتادۀ ماقبل براثر همگونی با غلت، به [</a:t>
            </a:r>
            <a:r>
              <a:rPr lang="en-US" sz="2400" dirty="0">
                <a:latin typeface="Doulos SIL" panose="02000500070000020004" pitchFamily="2" charset="0"/>
                <a:ea typeface="Calibri" panose="020F0502020204030204" pitchFamily="34" charset="0"/>
                <a:cs typeface="ABLotus"/>
              </a:rPr>
              <a:t>o</a:t>
            </a:r>
            <a:r>
              <a:rPr lang="fa-IR" sz="2400" dirty="0">
                <a:latin typeface="Doulos SIL" panose="02000500070000020004" pitchFamily="2" charset="0"/>
                <a:ea typeface="Calibri" panose="020F0502020204030204" pitchFamily="34" charset="0"/>
                <a:cs typeface="ABLotus"/>
              </a:rPr>
              <a:t>] مبدل </a:t>
            </a:r>
            <a:r>
              <a:rPr lang="fa-IR" sz="2400" dirty="0" smtClean="0">
                <a:latin typeface="Doulos SIL" panose="02000500070000020004" pitchFamily="2" charset="0"/>
                <a:ea typeface="Calibri" panose="020F0502020204030204" pitchFamily="34" charset="0"/>
                <a:cs typeface="ABLotus"/>
              </a:rPr>
              <a:t>می‌گردد</a:t>
            </a:r>
          </a:p>
          <a:p>
            <a:pPr algn="just" rtl="1"/>
            <a:r>
              <a:rPr lang="fa-IR" sz="2400" dirty="0" smtClean="0">
                <a:latin typeface="Doulos SIL" panose="02000500070000020004" pitchFamily="2" charset="0"/>
                <a:ea typeface="Calibri" panose="020F0502020204030204" pitchFamily="34" charset="0"/>
                <a:cs typeface="ABLotus"/>
              </a:rPr>
              <a:t> </a:t>
            </a:r>
            <a:endParaRPr lang="en-US" sz="2400" dirty="0"/>
          </a:p>
        </p:txBody>
      </p:sp>
    </p:spTree>
    <p:extLst>
      <p:ext uri="{BB962C8B-B14F-4D97-AF65-F5344CB8AC3E}">
        <p14:creationId xmlns:p14="http://schemas.microsoft.com/office/powerpoint/2010/main" val="7803487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تبدیل به غلت</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54887179"/>
              </p:ext>
            </p:extLst>
          </p:nvPr>
        </p:nvGraphicFramePr>
        <p:xfrm>
          <a:off x="2947737" y="2418347"/>
          <a:ext cx="5618746" cy="3320715"/>
        </p:xfrm>
        <a:graphic>
          <a:graphicData uri="http://schemas.openxmlformats.org/drawingml/2006/table">
            <a:tbl>
              <a:tblPr rtl="1" firstRow="1" firstCol="1" bandRow="1">
                <a:tableStyleId>{5C22544A-7EE6-4342-B048-85BDC9FD1C3A}</a:tableStyleId>
              </a:tblPr>
              <a:tblGrid>
                <a:gridCol w="2809373">
                  <a:extLst>
                    <a:ext uri="{9D8B030D-6E8A-4147-A177-3AD203B41FA5}">
                      <a16:colId xmlns:a16="http://schemas.microsoft.com/office/drawing/2014/main" xmlns="" val="946056230"/>
                    </a:ext>
                  </a:extLst>
                </a:gridCol>
                <a:gridCol w="2809373">
                  <a:extLst>
                    <a:ext uri="{9D8B030D-6E8A-4147-A177-3AD203B41FA5}">
                      <a16:colId xmlns:a16="http://schemas.microsoft.com/office/drawing/2014/main" xmlns="" val="3452980763"/>
                    </a:ext>
                  </a:extLst>
                </a:gridCol>
              </a:tblGrid>
              <a:tr h="664143">
                <a:tc>
                  <a:txBody>
                    <a:bodyPr/>
                    <a:lstStyle/>
                    <a:p>
                      <a:pPr algn="ctr" rtl="1">
                        <a:lnSpc>
                          <a:spcPct val="107000"/>
                        </a:lnSpc>
                        <a:spcAft>
                          <a:spcPts val="0"/>
                        </a:spcAft>
                      </a:pPr>
                      <a:r>
                        <a:rPr lang="fa-IR" sz="2800" dirty="0">
                          <a:effectLst/>
                          <a:latin typeface="Doulos SIL" panose="02000500070000020004" pitchFamily="2" charset="0"/>
                          <a:ea typeface="Doulos SIL" panose="02000500070000020004" pitchFamily="2" charset="0"/>
                        </a:rPr>
                        <a:t>بنفش</a:t>
                      </a:r>
                      <a:endParaRPr lang="en-US" sz="2800" dirty="0">
                        <a:effectLst/>
                        <a:latin typeface="Doulos SIL" panose="02000500070000020004" pitchFamily="2" charset="0"/>
                        <a:ea typeface="Doulos SIL" panose="02000500070000020004" pitchFamily="2" charset="0"/>
                        <a:cs typeface="Doulos SIL" panose="02000500070000020004" pitchFamily="2" charset="0"/>
                      </a:endParaRPr>
                    </a:p>
                  </a:txBody>
                  <a:tcPr marL="36195" marR="36195" marT="0" marB="0" anchor="ctr"/>
                </a:tc>
                <a:tc>
                  <a:txBody>
                    <a:bodyPr/>
                    <a:lstStyle/>
                    <a:p>
                      <a:pPr algn="ctr" rtl="1">
                        <a:lnSpc>
                          <a:spcPct val="107000"/>
                        </a:lnSpc>
                        <a:spcAft>
                          <a:spcPts val="0"/>
                        </a:spcAft>
                      </a:pPr>
                      <a:r>
                        <a:rPr lang="en-US" sz="2800" dirty="0">
                          <a:effectLst/>
                          <a:latin typeface="Doulos SIL" panose="02000500070000020004" pitchFamily="2" charset="0"/>
                          <a:ea typeface="Doulos SIL" panose="02000500070000020004" pitchFamily="2" charset="0"/>
                          <a:cs typeface="Doulos SIL" panose="02000500070000020004" pitchFamily="2" charset="0"/>
                        </a:rPr>
                        <a:t>[</a:t>
                      </a:r>
                      <a:r>
                        <a:rPr lang="en-US" sz="2800" dirty="0" err="1">
                          <a:effectLst/>
                          <a:latin typeface="Doulos SIL" panose="02000500070000020004" pitchFamily="2" charset="0"/>
                          <a:ea typeface="Doulos SIL" panose="02000500070000020004" pitchFamily="2" charset="0"/>
                          <a:cs typeface="Doulos SIL" panose="02000500070000020004" pitchFamily="2" charset="0"/>
                        </a:rPr>
                        <a:t>benowš</a:t>
                      </a:r>
                      <a:r>
                        <a:rPr lang="en-US" sz="2800" dirty="0">
                          <a:effectLst/>
                          <a:latin typeface="Doulos SIL" panose="02000500070000020004" pitchFamily="2" charset="0"/>
                          <a:ea typeface="Doulos SIL" panose="02000500070000020004" pitchFamily="2" charset="0"/>
                          <a:cs typeface="Doulos SIL" panose="02000500070000020004" pitchFamily="2" charset="0"/>
                        </a:rPr>
                        <a:t>]</a:t>
                      </a:r>
                    </a:p>
                  </a:txBody>
                  <a:tcPr marL="36195" marR="36195" marT="0" marB="0" anchor="ctr"/>
                </a:tc>
                <a:extLst>
                  <a:ext uri="{0D108BD9-81ED-4DB2-BD59-A6C34878D82A}">
                    <a16:rowId xmlns:a16="http://schemas.microsoft.com/office/drawing/2014/main" xmlns="" val="2847208645"/>
                  </a:ext>
                </a:extLst>
              </a:tr>
              <a:tr h="664143">
                <a:tc>
                  <a:txBody>
                    <a:bodyPr/>
                    <a:lstStyle/>
                    <a:p>
                      <a:pPr algn="ctr" rtl="1">
                        <a:lnSpc>
                          <a:spcPct val="107000"/>
                        </a:lnSpc>
                        <a:spcAft>
                          <a:spcPts val="0"/>
                        </a:spcAft>
                      </a:pPr>
                      <a:r>
                        <a:rPr lang="fa-IR" sz="2800">
                          <a:effectLst/>
                          <a:latin typeface="Doulos SIL" panose="02000500070000020004" pitchFamily="2" charset="0"/>
                          <a:ea typeface="Doulos SIL" panose="02000500070000020004" pitchFamily="2" charset="0"/>
                        </a:rPr>
                        <a:t>سبز</a:t>
                      </a:r>
                      <a:endParaRPr lang="en-US" sz="2800">
                        <a:effectLst/>
                        <a:latin typeface="Doulos SIL" panose="02000500070000020004" pitchFamily="2" charset="0"/>
                        <a:ea typeface="Doulos SIL" panose="02000500070000020004" pitchFamily="2" charset="0"/>
                        <a:cs typeface="Doulos SIL" panose="02000500070000020004" pitchFamily="2" charset="0"/>
                      </a:endParaRPr>
                    </a:p>
                  </a:txBody>
                  <a:tcPr marL="36195" marR="36195" marT="0" marB="0" anchor="ctr"/>
                </a:tc>
                <a:tc>
                  <a:txBody>
                    <a:bodyPr/>
                    <a:lstStyle/>
                    <a:p>
                      <a:pPr algn="ctr" rtl="0">
                        <a:lnSpc>
                          <a:spcPct val="107000"/>
                        </a:lnSpc>
                        <a:spcAft>
                          <a:spcPts val="0"/>
                        </a:spcAft>
                      </a:pPr>
                      <a:r>
                        <a:rPr lang="en-US" sz="2800" dirty="0">
                          <a:effectLst/>
                          <a:latin typeface="Doulos SIL" panose="02000500070000020004" pitchFamily="2" charset="0"/>
                          <a:ea typeface="Doulos SIL" panose="02000500070000020004" pitchFamily="2" charset="0"/>
                          <a:cs typeface="Doulos SIL" panose="02000500070000020004" pitchFamily="2" charset="0"/>
                        </a:rPr>
                        <a:t>[</a:t>
                      </a:r>
                      <a:r>
                        <a:rPr lang="en-US" sz="2800" dirty="0" err="1">
                          <a:effectLst/>
                          <a:latin typeface="Doulos SIL" panose="02000500070000020004" pitchFamily="2" charset="0"/>
                          <a:ea typeface="Doulos SIL" panose="02000500070000020004" pitchFamily="2" charset="0"/>
                          <a:cs typeface="Doulos SIL" panose="02000500070000020004" pitchFamily="2" charset="0"/>
                        </a:rPr>
                        <a:t>sowz</a:t>
                      </a:r>
                      <a:r>
                        <a:rPr lang="en-US" sz="2800" dirty="0">
                          <a:effectLst/>
                          <a:latin typeface="Doulos SIL" panose="02000500070000020004" pitchFamily="2" charset="0"/>
                          <a:ea typeface="Doulos SIL" panose="02000500070000020004" pitchFamily="2" charset="0"/>
                          <a:cs typeface="Doulos SIL" panose="02000500070000020004" pitchFamily="2" charset="0"/>
                        </a:rPr>
                        <a:t>]</a:t>
                      </a:r>
                    </a:p>
                  </a:txBody>
                  <a:tcPr marL="36195" marR="36195" marT="0" marB="0" anchor="ctr"/>
                </a:tc>
                <a:extLst>
                  <a:ext uri="{0D108BD9-81ED-4DB2-BD59-A6C34878D82A}">
                    <a16:rowId xmlns:a16="http://schemas.microsoft.com/office/drawing/2014/main" xmlns="" val="1682048708"/>
                  </a:ext>
                </a:extLst>
              </a:tr>
              <a:tr h="664143">
                <a:tc>
                  <a:txBody>
                    <a:bodyPr/>
                    <a:lstStyle/>
                    <a:p>
                      <a:pPr algn="ctr" rtl="1">
                        <a:lnSpc>
                          <a:spcPct val="107000"/>
                        </a:lnSpc>
                        <a:spcAft>
                          <a:spcPts val="0"/>
                        </a:spcAft>
                      </a:pPr>
                      <a:r>
                        <a:rPr lang="fa-IR" sz="2800">
                          <a:effectLst/>
                          <a:latin typeface="Doulos SIL" panose="02000500070000020004" pitchFamily="2" charset="0"/>
                          <a:ea typeface="Doulos SIL" panose="02000500070000020004" pitchFamily="2" charset="0"/>
                        </a:rPr>
                        <a:t>کبک</a:t>
                      </a:r>
                      <a:endParaRPr lang="en-US" sz="2800">
                        <a:effectLst/>
                        <a:latin typeface="Doulos SIL" panose="02000500070000020004" pitchFamily="2" charset="0"/>
                        <a:ea typeface="Doulos SIL" panose="02000500070000020004" pitchFamily="2" charset="0"/>
                        <a:cs typeface="Doulos SIL" panose="02000500070000020004" pitchFamily="2" charset="0"/>
                      </a:endParaRPr>
                    </a:p>
                  </a:txBody>
                  <a:tcPr marL="36195" marR="36195" marT="0" marB="0" anchor="ctr"/>
                </a:tc>
                <a:tc>
                  <a:txBody>
                    <a:bodyPr/>
                    <a:lstStyle/>
                    <a:p>
                      <a:pPr algn="ctr" rtl="0">
                        <a:lnSpc>
                          <a:spcPct val="107000"/>
                        </a:lnSpc>
                        <a:spcAft>
                          <a:spcPts val="0"/>
                        </a:spcAft>
                      </a:pPr>
                      <a:r>
                        <a:rPr lang="en-US" sz="2800" dirty="0">
                          <a:effectLst/>
                          <a:latin typeface="Doulos SIL" panose="02000500070000020004" pitchFamily="2" charset="0"/>
                          <a:ea typeface="Doulos SIL" panose="02000500070000020004" pitchFamily="2" charset="0"/>
                          <a:cs typeface="Doulos SIL" panose="02000500070000020004" pitchFamily="2" charset="0"/>
                        </a:rPr>
                        <a:t>[</a:t>
                      </a:r>
                      <a:r>
                        <a:rPr lang="en-US" sz="2800" dirty="0" err="1">
                          <a:effectLst/>
                          <a:latin typeface="Doulos SIL" panose="02000500070000020004" pitchFamily="2" charset="0"/>
                          <a:ea typeface="Doulos SIL" panose="02000500070000020004" pitchFamily="2" charset="0"/>
                          <a:cs typeface="Doulos SIL" panose="02000500070000020004" pitchFamily="2" charset="0"/>
                        </a:rPr>
                        <a:t>kowk</a:t>
                      </a:r>
                      <a:r>
                        <a:rPr lang="en-US" sz="2800" dirty="0">
                          <a:effectLst/>
                          <a:latin typeface="Doulos SIL" panose="02000500070000020004" pitchFamily="2" charset="0"/>
                          <a:ea typeface="Doulos SIL" panose="02000500070000020004" pitchFamily="2" charset="0"/>
                          <a:cs typeface="Doulos SIL" panose="02000500070000020004" pitchFamily="2" charset="0"/>
                        </a:rPr>
                        <a:t>]</a:t>
                      </a:r>
                    </a:p>
                  </a:txBody>
                  <a:tcPr marL="36195" marR="36195" marT="0" marB="0" anchor="ctr"/>
                </a:tc>
                <a:extLst>
                  <a:ext uri="{0D108BD9-81ED-4DB2-BD59-A6C34878D82A}">
                    <a16:rowId xmlns:a16="http://schemas.microsoft.com/office/drawing/2014/main" xmlns="" val="1398876791"/>
                  </a:ext>
                </a:extLst>
              </a:tr>
              <a:tr h="664143">
                <a:tc>
                  <a:txBody>
                    <a:bodyPr/>
                    <a:lstStyle/>
                    <a:p>
                      <a:pPr algn="ctr" rtl="1">
                        <a:lnSpc>
                          <a:spcPct val="107000"/>
                        </a:lnSpc>
                        <a:spcAft>
                          <a:spcPts val="0"/>
                        </a:spcAft>
                      </a:pPr>
                      <a:r>
                        <a:rPr lang="fa-IR" sz="2800">
                          <a:effectLst/>
                          <a:latin typeface="Doulos SIL" panose="02000500070000020004" pitchFamily="2" charset="0"/>
                          <a:ea typeface="Doulos SIL" panose="02000500070000020004" pitchFamily="2" charset="0"/>
                        </a:rPr>
                        <a:t>لب</a:t>
                      </a:r>
                      <a:endParaRPr lang="en-US" sz="2800">
                        <a:effectLst/>
                        <a:latin typeface="Doulos SIL" panose="02000500070000020004" pitchFamily="2" charset="0"/>
                        <a:ea typeface="Doulos SIL" panose="02000500070000020004" pitchFamily="2" charset="0"/>
                        <a:cs typeface="Doulos SIL" panose="02000500070000020004" pitchFamily="2" charset="0"/>
                      </a:endParaRPr>
                    </a:p>
                  </a:txBody>
                  <a:tcPr marL="36195" marR="36195" marT="0" marB="0" anchor="ctr"/>
                </a:tc>
                <a:tc>
                  <a:txBody>
                    <a:bodyPr/>
                    <a:lstStyle/>
                    <a:p>
                      <a:pPr algn="ctr" rtl="0">
                        <a:lnSpc>
                          <a:spcPct val="107000"/>
                        </a:lnSpc>
                        <a:spcAft>
                          <a:spcPts val="0"/>
                        </a:spcAft>
                      </a:pPr>
                      <a:r>
                        <a:rPr lang="en-US" sz="2800" dirty="0">
                          <a:effectLst/>
                          <a:latin typeface="Doulos SIL" panose="02000500070000020004" pitchFamily="2" charset="0"/>
                          <a:ea typeface="Doulos SIL" panose="02000500070000020004" pitchFamily="2" charset="0"/>
                          <a:cs typeface="Doulos SIL" panose="02000500070000020004" pitchFamily="2" charset="0"/>
                        </a:rPr>
                        <a:t>[low]</a:t>
                      </a:r>
                    </a:p>
                  </a:txBody>
                  <a:tcPr marL="36195" marR="36195" marT="0" marB="0" anchor="ctr"/>
                </a:tc>
                <a:extLst>
                  <a:ext uri="{0D108BD9-81ED-4DB2-BD59-A6C34878D82A}">
                    <a16:rowId xmlns:a16="http://schemas.microsoft.com/office/drawing/2014/main" xmlns="" val="3140671109"/>
                  </a:ext>
                </a:extLst>
              </a:tr>
              <a:tr h="664143">
                <a:tc>
                  <a:txBody>
                    <a:bodyPr/>
                    <a:lstStyle/>
                    <a:p>
                      <a:pPr algn="ctr" rtl="1">
                        <a:lnSpc>
                          <a:spcPct val="107000"/>
                        </a:lnSpc>
                        <a:spcAft>
                          <a:spcPts val="0"/>
                        </a:spcAft>
                      </a:pPr>
                      <a:r>
                        <a:rPr lang="fa-IR" sz="2800">
                          <a:effectLst/>
                          <a:latin typeface="Doulos SIL" panose="02000500070000020004" pitchFamily="2" charset="0"/>
                          <a:ea typeface="Doulos SIL" panose="02000500070000020004" pitchFamily="2" charset="0"/>
                        </a:rPr>
                        <a:t>ناودان</a:t>
                      </a:r>
                      <a:endParaRPr lang="en-US" sz="2800">
                        <a:effectLst/>
                        <a:latin typeface="Doulos SIL" panose="02000500070000020004" pitchFamily="2" charset="0"/>
                        <a:ea typeface="Doulos SIL" panose="02000500070000020004" pitchFamily="2" charset="0"/>
                        <a:cs typeface="Doulos SIL" panose="02000500070000020004" pitchFamily="2" charset="0"/>
                      </a:endParaRPr>
                    </a:p>
                  </a:txBody>
                  <a:tcPr marL="36195" marR="36195" marT="0" marB="0" anchor="ctr"/>
                </a:tc>
                <a:tc>
                  <a:txBody>
                    <a:bodyPr/>
                    <a:lstStyle/>
                    <a:p>
                      <a:pPr algn="ctr" rtl="0">
                        <a:lnSpc>
                          <a:spcPct val="107000"/>
                        </a:lnSpc>
                        <a:spcAft>
                          <a:spcPts val="0"/>
                        </a:spcAft>
                      </a:pPr>
                      <a:r>
                        <a:rPr lang="en-US" sz="2800" dirty="0">
                          <a:effectLst/>
                          <a:latin typeface="Doulos SIL" panose="02000500070000020004" pitchFamily="2" charset="0"/>
                          <a:ea typeface="Doulos SIL" panose="02000500070000020004" pitchFamily="2" charset="0"/>
                          <a:cs typeface="Doulos SIL" panose="02000500070000020004" pitchFamily="2" charset="0"/>
                        </a:rPr>
                        <a:t>[</a:t>
                      </a:r>
                      <a:r>
                        <a:rPr lang="en-US" sz="2800" dirty="0" err="1">
                          <a:effectLst/>
                          <a:latin typeface="Doulos SIL" panose="02000500070000020004" pitchFamily="2" charset="0"/>
                          <a:ea typeface="Doulos SIL" panose="02000500070000020004" pitchFamily="2" charset="0"/>
                          <a:cs typeface="Doulos SIL" panose="02000500070000020004" pitchFamily="2" charset="0"/>
                        </a:rPr>
                        <a:t>nowdun</a:t>
                      </a:r>
                      <a:r>
                        <a:rPr lang="en-US" sz="2800" dirty="0">
                          <a:effectLst/>
                          <a:latin typeface="Doulos SIL" panose="02000500070000020004" pitchFamily="2" charset="0"/>
                          <a:ea typeface="Doulos SIL" panose="02000500070000020004" pitchFamily="2" charset="0"/>
                          <a:cs typeface="Doulos SIL" panose="02000500070000020004" pitchFamily="2" charset="0"/>
                        </a:rPr>
                        <a:t>]</a:t>
                      </a:r>
                    </a:p>
                  </a:txBody>
                  <a:tcPr marL="36195" marR="36195" marT="0" marB="0" anchor="ctr"/>
                </a:tc>
                <a:extLst>
                  <a:ext uri="{0D108BD9-81ED-4DB2-BD59-A6C34878D82A}">
                    <a16:rowId xmlns:a16="http://schemas.microsoft.com/office/drawing/2014/main" xmlns="" val="8320263"/>
                  </a:ext>
                </a:extLst>
              </a:tr>
            </a:tbl>
          </a:graphicData>
        </a:graphic>
      </p:graphicFrame>
    </p:spTree>
    <p:extLst>
      <p:ext uri="{BB962C8B-B14F-4D97-AF65-F5344CB8AC3E}">
        <p14:creationId xmlns:p14="http://schemas.microsoft.com/office/powerpoint/2010/main" val="19897107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تضعیف</a:t>
            </a:r>
            <a:endParaRPr lang="en-US" dirty="0"/>
          </a:p>
        </p:txBody>
      </p:sp>
      <p:sp>
        <p:nvSpPr>
          <p:cNvPr id="3" name="Content Placeholder 2"/>
          <p:cNvSpPr>
            <a:spLocks noGrp="1"/>
          </p:cNvSpPr>
          <p:nvPr>
            <p:ph idx="1"/>
          </p:nvPr>
        </p:nvSpPr>
        <p:spPr/>
        <p:txBody>
          <a:bodyPr/>
          <a:lstStyle/>
          <a:p>
            <a:pPr algn="just" rtl="1"/>
            <a:r>
              <a:rPr lang="ar-LY" dirty="0" smtClean="0"/>
              <a:t>واک‌رفتگی </a:t>
            </a:r>
            <a:r>
              <a:rPr lang="ar-LY" dirty="0"/>
              <a:t>پایانی </a:t>
            </a:r>
          </a:p>
          <a:p>
            <a:pPr algn="just" rtl="1"/>
            <a:r>
              <a:rPr lang="ar-LY" dirty="0"/>
              <a:t>در این فرایند، همخوان‌ واکدار پایان تک‌واژ یا کلمه به همخوانی بی‌واک تبدیل می‌شود. این تغییر رایج‌ترین فرایند تضعیف پایانی است </a:t>
            </a:r>
            <a:r>
              <a:rPr lang="fa-IR" dirty="0" smtClean="0"/>
              <a:t>:</a:t>
            </a:r>
          </a:p>
          <a:p>
            <a:pPr algn="just" rtl="1"/>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603429"/>
              </p:ext>
            </p:extLst>
          </p:nvPr>
        </p:nvGraphicFramePr>
        <p:xfrm>
          <a:off x="3754355" y="3164303"/>
          <a:ext cx="2722328" cy="2899612"/>
        </p:xfrm>
        <a:graphic>
          <a:graphicData uri="http://schemas.openxmlformats.org/drawingml/2006/table">
            <a:tbl>
              <a:tblPr rtl="1" firstRow="1" firstCol="1" bandRow="1">
                <a:tableStyleId>{5C22544A-7EE6-4342-B048-85BDC9FD1C3A}</a:tableStyleId>
              </a:tblPr>
              <a:tblGrid>
                <a:gridCol w="1361164">
                  <a:extLst>
                    <a:ext uri="{9D8B030D-6E8A-4147-A177-3AD203B41FA5}">
                      <a16:colId xmlns:a16="http://schemas.microsoft.com/office/drawing/2014/main" xmlns="" val="3966432153"/>
                    </a:ext>
                  </a:extLst>
                </a:gridCol>
                <a:gridCol w="1361164">
                  <a:extLst>
                    <a:ext uri="{9D8B030D-6E8A-4147-A177-3AD203B41FA5}">
                      <a16:colId xmlns:a16="http://schemas.microsoft.com/office/drawing/2014/main" xmlns="" val="3076038486"/>
                    </a:ext>
                  </a:extLst>
                </a:gridCol>
              </a:tblGrid>
              <a:tr h="724903">
                <a:tc>
                  <a:txBody>
                    <a:bodyPr/>
                    <a:lstStyle/>
                    <a:p>
                      <a:pPr algn="ctr" rtl="1">
                        <a:lnSpc>
                          <a:spcPct val="107000"/>
                        </a:lnSpc>
                        <a:spcAft>
                          <a:spcPts val="0"/>
                        </a:spcAft>
                      </a:pPr>
                      <a:r>
                        <a:rPr lang="fa-IR" sz="2400" dirty="0">
                          <a:effectLst/>
                          <a:latin typeface="Doulos SIL" panose="02000500070000020004" pitchFamily="2" charset="0"/>
                          <a:ea typeface="Doulos SIL" panose="02000500070000020004" pitchFamily="2" charset="0"/>
                        </a:rPr>
                        <a:t>آرد</a:t>
                      </a:r>
                      <a:endParaRPr lang="en-US" sz="2400" dirty="0">
                        <a:effectLst/>
                        <a:latin typeface="Doulos SIL" panose="02000500070000020004" pitchFamily="2" charset="0"/>
                        <a:ea typeface="Doulos SIL" panose="02000500070000020004" pitchFamily="2" charset="0"/>
                        <a:cs typeface="Doulos SIL" panose="02000500070000020004" pitchFamily="2" charset="0"/>
                      </a:endParaRPr>
                    </a:p>
                  </a:txBody>
                  <a:tcPr marL="36195" marR="36195" marT="0" marB="0" anchor="ctr"/>
                </a:tc>
                <a:tc>
                  <a:txBody>
                    <a:bodyPr/>
                    <a:lstStyle/>
                    <a:p>
                      <a:pPr algn="ctr" rtl="0">
                        <a:lnSpc>
                          <a:spcPct val="107000"/>
                        </a:lnSpc>
                        <a:spcAft>
                          <a:spcPts val="0"/>
                        </a:spcAft>
                      </a:pPr>
                      <a:r>
                        <a:rPr lang="en-US" sz="2400" dirty="0">
                          <a:effectLst/>
                          <a:latin typeface="Doulos SIL" panose="02000500070000020004" pitchFamily="2" charset="0"/>
                          <a:ea typeface="Doulos SIL" panose="02000500070000020004" pitchFamily="2" charset="0"/>
                          <a:cs typeface="Doulos SIL" panose="02000500070000020004" pitchFamily="2" charset="0"/>
                        </a:rPr>
                        <a:t>[Ɂ</a:t>
                      </a:r>
                      <a:r>
                        <a:rPr lang="en-US" sz="2400" dirty="0" err="1">
                          <a:effectLst/>
                          <a:latin typeface="Doulos SIL" panose="02000500070000020004" pitchFamily="2" charset="0"/>
                          <a:ea typeface="Doulos SIL" panose="02000500070000020004" pitchFamily="2" charset="0"/>
                          <a:cs typeface="Doulos SIL" panose="02000500070000020004" pitchFamily="2" charset="0"/>
                        </a:rPr>
                        <a:t>ârt</a:t>
                      </a:r>
                      <a:r>
                        <a:rPr lang="en-US" sz="2400" dirty="0">
                          <a:effectLst/>
                          <a:latin typeface="Doulos SIL" panose="02000500070000020004" pitchFamily="2" charset="0"/>
                          <a:ea typeface="Doulos SIL" panose="02000500070000020004" pitchFamily="2" charset="0"/>
                          <a:cs typeface="Doulos SIL" panose="02000500070000020004" pitchFamily="2" charset="0"/>
                        </a:rPr>
                        <a:t>]</a:t>
                      </a:r>
                    </a:p>
                  </a:txBody>
                  <a:tcPr marL="36195" marR="36195" marT="0" marB="0" anchor="ctr"/>
                </a:tc>
                <a:extLst>
                  <a:ext uri="{0D108BD9-81ED-4DB2-BD59-A6C34878D82A}">
                    <a16:rowId xmlns:a16="http://schemas.microsoft.com/office/drawing/2014/main" xmlns="" val="1297778462"/>
                  </a:ext>
                </a:extLst>
              </a:tr>
              <a:tr h="724903">
                <a:tc>
                  <a:txBody>
                    <a:bodyPr/>
                    <a:lstStyle/>
                    <a:p>
                      <a:pPr algn="ctr" rtl="1">
                        <a:lnSpc>
                          <a:spcPct val="107000"/>
                        </a:lnSpc>
                        <a:spcAft>
                          <a:spcPts val="0"/>
                        </a:spcAft>
                      </a:pPr>
                      <a:r>
                        <a:rPr lang="fa-IR" sz="2400" dirty="0">
                          <a:effectLst/>
                          <a:latin typeface="Doulos SIL" panose="02000500070000020004" pitchFamily="2" charset="0"/>
                          <a:ea typeface="Doulos SIL" panose="02000500070000020004" pitchFamily="2" charset="0"/>
                        </a:rPr>
                        <a:t>چارقد</a:t>
                      </a:r>
                      <a:endParaRPr lang="en-US" sz="2400" dirty="0">
                        <a:effectLst/>
                        <a:latin typeface="Doulos SIL" panose="02000500070000020004" pitchFamily="2" charset="0"/>
                        <a:ea typeface="Doulos SIL" panose="02000500070000020004" pitchFamily="2" charset="0"/>
                        <a:cs typeface="Doulos SIL" panose="02000500070000020004" pitchFamily="2" charset="0"/>
                      </a:endParaRPr>
                    </a:p>
                  </a:txBody>
                  <a:tcPr marL="36195" marR="36195" marT="0" marB="0" anchor="ctr"/>
                </a:tc>
                <a:tc>
                  <a:txBody>
                    <a:bodyPr/>
                    <a:lstStyle/>
                    <a:p>
                      <a:pPr algn="ctr" rtl="1">
                        <a:lnSpc>
                          <a:spcPct val="107000"/>
                        </a:lnSpc>
                        <a:spcAft>
                          <a:spcPts val="0"/>
                        </a:spcAft>
                      </a:pPr>
                      <a:r>
                        <a:rPr lang="en-US" sz="2400" dirty="0">
                          <a:effectLst/>
                          <a:latin typeface="Doulos SIL" panose="02000500070000020004" pitchFamily="2" charset="0"/>
                          <a:ea typeface="Doulos SIL" panose="02000500070000020004" pitchFamily="2" charset="0"/>
                          <a:cs typeface="Doulos SIL" panose="02000500070000020004" pitchFamily="2" charset="0"/>
                        </a:rPr>
                        <a:t>[</a:t>
                      </a:r>
                      <a:r>
                        <a:rPr lang="en-US" sz="2400" dirty="0" err="1">
                          <a:effectLst/>
                          <a:latin typeface="Doulos SIL" panose="02000500070000020004" pitchFamily="2" charset="0"/>
                          <a:ea typeface="Doulos SIL" panose="02000500070000020004" pitchFamily="2" charset="0"/>
                          <a:cs typeface="Doulos SIL" panose="02000500070000020004" pitchFamily="2" charset="0"/>
                        </a:rPr>
                        <a:t>čârqet</a:t>
                      </a:r>
                      <a:r>
                        <a:rPr lang="en-US" sz="2400" dirty="0">
                          <a:effectLst/>
                          <a:latin typeface="Doulos SIL" panose="02000500070000020004" pitchFamily="2" charset="0"/>
                          <a:ea typeface="Doulos SIL" panose="02000500070000020004" pitchFamily="2" charset="0"/>
                          <a:cs typeface="Doulos SIL" panose="02000500070000020004" pitchFamily="2" charset="0"/>
                        </a:rPr>
                        <a:t>]</a:t>
                      </a:r>
                    </a:p>
                  </a:txBody>
                  <a:tcPr marL="36195" marR="36195" marT="0" marB="0" anchor="ctr"/>
                </a:tc>
                <a:extLst>
                  <a:ext uri="{0D108BD9-81ED-4DB2-BD59-A6C34878D82A}">
                    <a16:rowId xmlns:a16="http://schemas.microsoft.com/office/drawing/2014/main" xmlns="" val="1175755691"/>
                  </a:ext>
                </a:extLst>
              </a:tr>
              <a:tr h="724903">
                <a:tc>
                  <a:txBody>
                    <a:bodyPr/>
                    <a:lstStyle/>
                    <a:p>
                      <a:pPr algn="ctr" rtl="1">
                        <a:lnSpc>
                          <a:spcPct val="107000"/>
                        </a:lnSpc>
                        <a:spcAft>
                          <a:spcPts val="0"/>
                        </a:spcAft>
                      </a:pPr>
                      <a:r>
                        <a:rPr lang="fa-IR" sz="2400">
                          <a:effectLst/>
                          <a:latin typeface="Doulos SIL" panose="02000500070000020004" pitchFamily="2" charset="0"/>
                          <a:ea typeface="Doulos SIL" panose="02000500070000020004" pitchFamily="2" charset="0"/>
                        </a:rPr>
                        <a:t>نمد</a:t>
                      </a:r>
                      <a:endParaRPr lang="en-US" sz="2400">
                        <a:effectLst/>
                        <a:latin typeface="Doulos SIL" panose="02000500070000020004" pitchFamily="2" charset="0"/>
                        <a:ea typeface="Doulos SIL" panose="02000500070000020004" pitchFamily="2" charset="0"/>
                        <a:cs typeface="Doulos SIL" panose="02000500070000020004" pitchFamily="2" charset="0"/>
                      </a:endParaRPr>
                    </a:p>
                  </a:txBody>
                  <a:tcPr marL="36195" marR="36195" marT="0" marB="0" anchor="ctr"/>
                </a:tc>
                <a:tc>
                  <a:txBody>
                    <a:bodyPr/>
                    <a:lstStyle/>
                    <a:p>
                      <a:pPr algn="ctr" rtl="0">
                        <a:lnSpc>
                          <a:spcPct val="107000"/>
                        </a:lnSpc>
                        <a:spcAft>
                          <a:spcPts val="0"/>
                        </a:spcAft>
                      </a:pPr>
                      <a:r>
                        <a:rPr lang="en-US" sz="2400" dirty="0">
                          <a:effectLst/>
                          <a:latin typeface="Doulos SIL" panose="02000500070000020004" pitchFamily="2" charset="0"/>
                          <a:ea typeface="Doulos SIL" panose="02000500070000020004" pitchFamily="2" charset="0"/>
                          <a:cs typeface="Doulos SIL" panose="02000500070000020004" pitchFamily="2" charset="0"/>
                        </a:rPr>
                        <a:t>[</a:t>
                      </a:r>
                      <a:r>
                        <a:rPr lang="en-US" sz="2400" dirty="0" err="1">
                          <a:effectLst/>
                          <a:latin typeface="Doulos SIL" panose="02000500070000020004" pitchFamily="2" charset="0"/>
                          <a:ea typeface="Doulos SIL" panose="02000500070000020004" pitchFamily="2" charset="0"/>
                          <a:cs typeface="Doulos SIL" panose="02000500070000020004" pitchFamily="2" charset="0"/>
                        </a:rPr>
                        <a:t>namat</a:t>
                      </a:r>
                      <a:r>
                        <a:rPr lang="en-US" sz="2400" dirty="0">
                          <a:effectLst/>
                          <a:latin typeface="Doulos SIL" panose="02000500070000020004" pitchFamily="2" charset="0"/>
                          <a:ea typeface="Doulos SIL" panose="02000500070000020004" pitchFamily="2" charset="0"/>
                          <a:cs typeface="Doulos SIL" panose="02000500070000020004" pitchFamily="2" charset="0"/>
                        </a:rPr>
                        <a:t>]</a:t>
                      </a:r>
                    </a:p>
                  </a:txBody>
                  <a:tcPr marL="36195" marR="36195" marT="0" marB="0" anchor="ctr"/>
                </a:tc>
                <a:extLst>
                  <a:ext uri="{0D108BD9-81ED-4DB2-BD59-A6C34878D82A}">
                    <a16:rowId xmlns:a16="http://schemas.microsoft.com/office/drawing/2014/main" xmlns="" val="875734942"/>
                  </a:ext>
                </a:extLst>
              </a:tr>
              <a:tr h="724903">
                <a:tc>
                  <a:txBody>
                    <a:bodyPr/>
                    <a:lstStyle/>
                    <a:p>
                      <a:pPr algn="ctr" rtl="1">
                        <a:lnSpc>
                          <a:spcPct val="107000"/>
                        </a:lnSpc>
                        <a:spcAft>
                          <a:spcPts val="0"/>
                        </a:spcAft>
                      </a:pPr>
                      <a:r>
                        <a:rPr lang="fa-IR" sz="2400">
                          <a:effectLst/>
                          <a:latin typeface="Doulos SIL" panose="02000500070000020004" pitchFamily="2" charset="0"/>
                          <a:ea typeface="Doulos SIL" panose="02000500070000020004" pitchFamily="2" charset="0"/>
                        </a:rPr>
                        <a:t>رج</a:t>
                      </a:r>
                      <a:endParaRPr lang="en-US" sz="2400">
                        <a:effectLst/>
                        <a:latin typeface="Doulos SIL" panose="02000500070000020004" pitchFamily="2" charset="0"/>
                        <a:ea typeface="Doulos SIL" panose="02000500070000020004" pitchFamily="2" charset="0"/>
                        <a:cs typeface="Doulos SIL" panose="02000500070000020004" pitchFamily="2" charset="0"/>
                      </a:endParaRPr>
                    </a:p>
                  </a:txBody>
                  <a:tcPr marL="36195" marR="36195" marT="0" marB="0" anchor="ctr"/>
                </a:tc>
                <a:tc>
                  <a:txBody>
                    <a:bodyPr/>
                    <a:lstStyle/>
                    <a:p>
                      <a:pPr algn="ctr" rtl="0">
                        <a:lnSpc>
                          <a:spcPct val="107000"/>
                        </a:lnSpc>
                        <a:spcAft>
                          <a:spcPts val="0"/>
                        </a:spcAft>
                      </a:pPr>
                      <a:r>
                        <a:rPr lang="en-US" sz="2400" dirty="0">
                          <a:effectLst/>
                          <a:latin typeface="Doulos SIL" panose="02000500070000020004" pitchFamily="2" charset="0"/>
                          <a:ea typeface="Doulos SIL" panose="02000500070000020004" pitchFamily="2" charset="0"/>
                          <a:cs typeface="Doulos SIL" panose="02000500070000020004" pitchFamily="2" charset="0"/>
                        </a:rPr>
                        <a:t>[</a:t>
                      </a:r>
                      <a:r>
                        <a:rPr lang="en-US" sz="2400" dirty="0" err="1">
                          <a:effectLst/>
                          <a:latin typeface="Doulos SIL" panose="02000500070000020004" pitchFamily="2" charset="0"/>
                          <a:ea typeface="Doulos SIL" panose="02000500070000020004" pitchFamily="2" charset="0"/>
                          <a:cs typeface="Doulos SIL" panose="02000500070000020004" pitchFamily="2" charset="0"/>
                        </a:rPr>
                        <a:t>reč</a:t>
                      </a:r>
                      <a:r>
                        <a:rPr lang="en-US" sz="2400" dirty="0">
                          <a:effectLst/>
                          <a:latin typeface="Doulos SIL" panose="02000500070000020004" pitchFamily="2" charset="0"/>
                          <a:ea typeface="Doulos SIL" panose="02000500070000020004" pitchFamily="2" charset="0"/>
                          <a:cs typeface="Doulos SIL" panose="02000500070000020004" pitchFamily="2" charset="0"/>
                        </a:rPr>
                        <a:t>]</a:t>
                      </a:r>
                    </a:p>
                  </a:txBody>
                  <a:tcPr marL="36195" marR="36195" marT="0" marB="0" anchor="ctr"/>
                </a:tc>
                <a:extLst>
                  <a:ext uri="{0D108BD9-81ED-4DB2-BD59-A6C34878D82A}">
                    <a16:rowId xmlns:a16="http://schemas.microsoft.com/office/drawing/2014/main" xmlns="" val="4110841276"/>
                  </a:ext>
                </a:extLst>
              </a:tr>
            </a:tbl>
          </a:graphicData>
        </a:graphic>
      </p:graphicFrame>
    </p:spTree>
    <p:extLst>
      <p:ext uri="{BB962C8B-B14F-4D97-AF65-F5344CB8AC3E}">
        <p14:creationId xmlns:p14="http://schemas.microsoft.com/office/powerpoint/2010/main" val="40412011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8000" dirty="0" smtClean="0">
                <a:cs typeface="+mn-cs"/>
              </a:rPr>
              <a:t>تضعیف</a:t>
            </a:r>
            <a:endParaRPr lang="en-US" sz="8000" dirty="0">
              <a:cs typeface="+mn-cs"/>
            </a:endParaRPr>
          </a:p>
        </p:txBody>
      </p:sp>
      <p:sp>
        <p:nvSpPr>
          <p:cNvPr id="3" name="Content Placeholder 2"/>
          <p:cNvSpPr>
            <a:spLocks noGrp="1"/>
          </p:cNvSpPr>
          <p:nvPr>
            <p:ph idx="1"/>
          </p:nvPr>
        </p:nvSpPr>
        <p:spPr/>
        <p:txBody>
          <a:bodyPr>
            <a:normAutofit/>
          </a:bodyPr>
          <a:lstStyle/>
          <a:p>
            <a:pPr algn="just" rtl="1"/>
            <a:r>
              <a:rPr lang="ar-LY" sz="4400" dirty="0" smtClean="0"/>
              <a:t>حذف</a:t>
            </a:r>
            <a:r>
              <a:rPr lang="fa-IR" sz="4400" dirty="0" smtClean="0"/>
              <a:t> از دیگر انواع تضعیف است. حذف</a:t>
            </a:r>
            <a:r>
              <a:rPr lang="ar-LY" sz="4400" dirty="0" smtClean="0"/>
              <a:t> </a:t>
            </a:r>
            <a:r>
              <a:rPr lang="ar-LY" sz="4400" dirty="0"/>
              <a:t>واکه، همخوان و هجا در </a:t>
            </a:r>
            <a:r>
              <a:rPr lang="ar-LY" sz="4400" dirty="0" smtClean="0"/>
              <a:t>گویش</a:t>
            </a:r>
            <a:r>
              <a:rPr lang="fa-IR" sz="4400" dirty="0" smtClean="0"/>
              <a:t>های ایرانی</a:t>
            </a:r>
            <a:r>
              <a:rPr lang="ar-LY" sz="4400" dirty="0" smtClean="0"/>
              <a:t> نمونه‌هایی</a:t>
            </a:r>
            <a:r>
              <a:rPr lang="fa-IR" sz="4400" dirty="0" smtClean="0"/>
              <a:t> متعددی</a:t>
            </a:r>
            <a:r>
              <a:rPr lang="ar-LY" sz="4400" dirty="0" smtClean="0"/>
              <a:t> دارد</a:t>
            </a:r>
            <a:r>
              <a:rPr lang="fa-IR" sz="4400" dirty="0" smtClean="0"/>
              <a:t>.</a:t>
            </a:r>
            <a:r>
              <a:rPr lang="en-US" sz="4400" dirty="0" smtClean="0"/>
              <a:t>:</a:t>
            </a:r>
            <a:endParaRPr lang="fa-IR" sz="4400" dirty="0" smtClean="0"/>
          </a:p>
          <a:p>
            <a:pPr algn="just" rtl="1"/>
            <a:r>
              <a:rPr lang="fa-IR" sz="4400" dirty="0" smtClean="0"/>
              <a:t>دست: </a:t>
            </a:r>
            <a:r>
              <a:rPr lang="en-US" sz="4400" dirty="0" smtClean="0">
                <a:latin typeface="Doulos SIL" panose="02000500070000020004" pitchFamily="2" charset="0"/>
                <a:ea typeface="Doulos SIL" panose="02000500070000020004" pitchFamily="2" charset="0"/>
                <a:cs typeface="Doulos SIL" panose="02000500070000020004" pitchFamily="2" charset="0"/>
              </a:rPr>
              <a:t>das</a:t>
            </a:r>
          </a:p>
          <a:p>
            <a:pPr algn="just" rtl="1"/>
            <a:r>
              <a:rPr lang="fa-IR" sz="4400" dirty="0" smtClean="0"/>
              <a:t>پینه‌دوزه: </a:t>
            </a:r>
            <a:r>
              <a:rPr lang="en-US" sz="4400" dirty="0" err="1" smtClean="0">
                <a:latin typeface="Doulos SIL" panose="02000500070000020004" pitchFamily="2" charset="0"/>
                <a:ea typeface="Doulos SIL" panose="02000500070000020004" pitchFamily="2" charset="0"/>
                <a:cs typeface="Doulos SIL" panose="02000500070000020004" pitchFamily="2" charset="0"/>
              </a:rPr>
              <a:t>pinduz</a:t>
            </a:r>
            <a:endParaRPr lang="en-US" sz="4400" dirty="0">
              <a:latin typeface="Doulos SIL" panose="02000500070000020004" pitchFamily="2" charset="0"/>
              <a:ea typeface="Doulos SIL" panose="02000500070000020004" pitchFamily="2" charset="0"/>
              <a:cs typeface="Doulos SIL" panose="02000500070000020004" pitchFamily="2" charset="0"/>
            </a:endParaRPr>
          </a:p>
        </p:txBody>
      </p:sp>
    </p:spTree>
    <p:extLst>
      <p:ext uri="{BB962C8B-B14F-4D97-AF65-F5344CB8AC3E}">
        <p14:creationId xmlns:p14="http://schemas.microsoft.com/office/powerpoint/2010/main" val="15954614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مجرای گفتار</a:t>
            </a:r>
            <a:endParaRPr lang="en-US" dirty="0"/>
          </a:p>
        </p:txBody>
      </p:sp>
      <p:sp>
        <p:nvSpPr>
          <p:cNvPr id="3" name="Content Placeholder 2"/>
          <p:cNvSpPr>
            <a:spLocks noGrp="1"/>
          </p:cNvSpPr>
          <p:nvPr>
            <p:ph idx="1"/>
          </p:nvPr>
        </p:nvSpPr>
        <p:spPr/>
        <p:txBody>
          <a:bodyPr>
            <a:normAutofit/>
          </a:bodyPr>
          <a:lstStyle/>
          <a:p>
            <a:pPr algn="just" rtl="1"/>
            <a:r>
              <a:rPr lang="fa-IR" sz="2400" b="1" dirty="0" smtClean="0"/>
              <a:t>در توصیف آواها به جایگاه آنها در مجرای گفتار اشاره می‌شود.</a:t>
            </a:r>
          </a:p>
          <a:p>
            <a:pPr algn="just" rtl="1"/>
            <a:r>
              <a:rPr lang="fa-IR" sz="2400" b="1" dirty="0" smtClean="0"/>
              <a:t>مجرای گفتار که از حنجره تا لب‌ها و بینی ادامه دارد، از سه حفرۀ حلق، حفرۀ بینی و حفرۀ دهان تشکیل شده‌است.</a:t>
            </a:r>
          </a:p>
          <a:p>
            <a:pPr algn="just" rtl="1"/>
            <a:r>
              <a:rPr lang="fa-IR" sz="2400" b="1" dirty="0" smtClean="0"/>
              <a:t>پرده‌های صوتی در حنجره قرار دارند و ارتعاش آنها در هنگام تولید آواها به صورت «واک» قابل شنیدن است</a:t>
            </a:r>
            <a:r>
              <a:rPr lang="fa-IR" sz="2400" b="1" dirty="0"/>
              <a:t> </a:t>
            </a:r>
            <a:r>
              <a:rPr lang="fa-IR" sz="2400" b="1" dirty="0" smtClean="0"/>
              <a:t>(همخوان واکدار و بی‌واک)</a:t>
            </a:r>
          </a:p>
          <a:p>
            <a:pPr algn="just" rtl="1"/>
            <a:r>
              <a:rPr lang="fa-IR" sz="2400" b="1" dirty="0" smtClean="0"/>
              <a:t>در تولید هر آوایی یک اندام فعال و یک اندام غیر فعال درگیر است.</a:t>
            </a:r>
          </a:p>
          <a:p>
            <a:pPr algn="just" rtl="1"/>
            <a:r>
              <a:rPr lang="fa-IR" sz="2400" b="1" dirty="0" smtClean="0"/>
              <a:t>اندام‌های فعال: لب پایین و زبان.</a:t>
            </a:r>
          </a:p>
          <a:p>
            <a:pPr algn="just" rtl="1"/>
            <a:r>
              <a:rPr lang="fa-IR" sz="2400" b="1" dirty="0" smtClean="0"/>
              <a:t>اندامهای غیرفعال: لب بالا، دندانهای بالا، لثه، کام، ملاز، دیوارۀ حلق.</a:t>
            </a:r>
            <a:endParaRPr lang="en-US" sz="2400" b="1" dirty="0"/>
          </a:p>
        </p:txBody>
      </p:sp>
    </p:spTree>
    <p:extLst>
      <p:ext uri="{BB962C8B-B14F-4D97-AF65-F5344CB8AC3E}">
        <p14:creationId xmlns:p14="http://schemas.microsoft.com/office/powerpoint/2010/main" val="3971661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6000" dirty="0" smtClean="0"/>
              <a:t>تقویت</a:t>
            </a:r>
            <a:endParaRPr lang="en-US" sz="6000" dirty="0"/>
          </a:p>
        </p:txBody>
      </p:sp>
      <p:sp>
        <p:nvSpPr>
          <p:cNvPr id="3" name="Content Placeholder 2"/>
          <p:cNvSpPr>
            <a:spLocks noGrp="1"/>
          </p:cNvSpPr>
          <p:nvPr>
            <p:ph idx="1"/>
          </p:nvPr>
        </p:nvSpPr>
        <p:spPr/>
        <p:txBody>
          <a:bodyPr/>
          <a:lstStyle/>
          <a:p>
            <a:pPr algn="just" rtl="1"/>
            <a:r>
              <a:rPr lang="fa-IR" sz="2800" dirty="0" smtClean="0"/>
              <a:t>6</a:t>
            </a:r>
            <a:r>
              <a:rPr lang="ar-LY" sz="2800" dirty="0" smtClean="0"/>
              <a:t>. </a:t>
            </a:r>
            <a:r>
              <a:rPr lang="ar-LY" sz="2800" dirty="0"/>
              <a:t>تقویت  (سخت‌شدگی)</a:t>
            </a:r>
          </a:p>
          <a:p>
            <a:pPr algn="just" rtl="1"/>
            <a:r>
              <a:rPr lang="ar-LY" dirty="0"/>
              <a:t>تقویت، برخلاف تضعیف، تبدیل واجی به واجی قوی‌تر </a:t>
            </a:r>
            <a:r>
              <a:rPr lang="ar-LY" dirty="0" smtClean="0"/>
              <a:t>است</a:t>
            </a:r>
            <a:r>
              <a:rPr lang="fa-IR" dirty="0" smtClean="0"/>
              <a:t>:</a:t>
            </a:r>
          </a:p>
          <a:p>
            <a:pPr algn="just" rtl="1"/>
            <a:r>
              <a:rPr lang="fa-IR" dirty="0"/>
              <a:t>تبدیل واج‌های سایشی به انفجاری </a:t>
            </a:r>
            <a:r>
              <a:rPr lang="fa-IR" dirty="0" smtClean="0"/>
              <a:t>:</a:t>
            </a:r>
          </a:p>
          <a:p>
            <a:pPr algn="just" rtl="1"/>
            <a:endParaRPr lang="fa-IR" dirty="0" smtClean="0"/>
          </a:p>
          <a:p>
            <a:pPr algn="just" rtl="1"/>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331528529"/>
              </p:ext>
            </p:extLst>
          </p:nvPr>
        </p:nvGraphicFramePr>
        <p:xfrm>
          <a:off x="3072807" y="3721395"/>
          <a:ext cx="5071732" cy="2179677"/>
        </p:xfrm>
        <a:graphic>
          <a:graphicData uri="http://schemas.openxmlformats.org/drawingml/2006/table">
            <a:tbl>
              <a:tblPr rtl="1" firstRow="1" firstCol="1" bandRow="1">
                <a:tableStyleId>{5C22544A-7EE6-4342-B048-85BDC9FD1C3A}</a:tableStyleId>
              </a:tblPr>
              <a:tblGrid>
                <a:gridCol w="2535866">
                  <a:extLst>
                    <a:ext uri="{9D8B030D-6E8A-4147-A177-3AD203B41FA5}">
                      <a16:colId xmlns:a16="http://schemas.microsoft.com/office/drawing/2014/main" xmlns="" val="3870122241"/>
                    </a:ext>
                  </a:extLst>
                </a:gridCol>
                <a:gridCol w="2535866">
                  <a:extLst>
                    <a:ext uri="{9D8B030D-6E8A-4147-A177-3AD203B41FA5}">
                      <a16:colId xmlns:a16="http://schemas.microsoft.com/office/drawing/2014/main" xmlns="" val="665987134"/>
                    </a:ext>
                  </a:extLst>
                </a:gridCol>
              </a:tblGrid>
              <a:tr h="726559">
                <a:tc>
                  <a:txBody>
                    <a:bodyPr/>
                    <a:lstStyle/>
                    <a:p>
                      <a:pPr algn="ctr" rtl="1">
                        <a:lnSpc>
                          <a:spcPct val="107000"/>
                        </a:lnSpc>
                        <a:spcAft>
                          <a:spcPts val="0"/>
                        </a:spcAft>
                      </a:pPr>
                      <a:r>
                        <a:rPr lang="fa-IR" sz="2400" dirty="0">
                          <a:effectLst/>
                        </a:rPr>
                        <a:t>فرفره</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36195" marR="36195" marT="0" marB="0" anchor="ctr"/>
                </a:tc>
                <a:tc>
                  <a:txBody>
                    <a:bodyPr/>
                    <a:lstStyle/>
                    <a:p>
                      <a:pPr algn="ctr" rtl="0">
                        <a:lnSpc>
                          <a:spcPct val="107000"/>
                        </a:lnSpc>
                        <a:spcAft>
                          <a:spcPts val="0"/>
                        </a:spcAft>
                      </a:pPr>
                      <a:r>
                        <a:rPr lang="en-US" sz="2400" dirty="0">
                          <a:effectLst/>
                          <a:latin typeface="Doulos SIL" panose="02000500070000020004" pitchFamily="2" charset="0"/>
                          <a:ea typeface="Doulos SIL" panose="02000500070000020004" pitchFamily="2" charset="0"/>
                          <a:cs typeface="Doulos SIL" panose="02000500070000020004" pitchFamily="2" charset="0"/>
                        </a:rPr>
                        <a:t>[</a:t>
                      </a:r>
                      <a:r>
                        <a:rPr lang="en-US" sz="2400" dirty="0" err="1">
                          <a:effectLst/>
                          <a:latin typeface="Doulos SIL" panose="02000500070000020004" pitchFamily="2" charset="0"/>
                          <a:ea typeface="Doulos SIL" panose="02000500070000020004" pitchFamily="2" charset="0"/>
                          <a:cs typeface="Doulos SIL" panose="02000500070000020004" pitchFamily="2" charset="0"/>
                        </a:rPr>
                        <a:t>perperuk</a:t>
                      </a:r>
                      <a:r>
                        <a:rPr lang="en-US" sz="2400" dirty="0">
                          <a:effectLst/>
                          <a:latin typeface="Doulos SIL" panose="02000500070000020004" pitchFamily="2" charset="0"/>
                          <a:ea typeface="Doulos SIL" panose="02000500070000020004" pitchFamily="2" charset="0"/>
                          <a:cs typeface="Doulos SIL" panose="02000500070000020004" pitchFamily="2" charset="0"/>
                        </a:rPr>
                        <a:t>]</a:t>
                      </a:r>
                    </a:p>
                  </a:txBody>
                  <a:tcPr marL="36195" marR="36195" marT="0" marB="0" anchor="ctr"/>
                </a:tc>
                <a:extLst>
                  <a:ext uri="{0D108BD9-81ED-4DB2-BD59-A6C34878D82A}">
                    <a16:rowId xmlns:a16="http://schemas.microsoft.com/office/drawing/2014/main" xmlns="" val="1208487511"/>
                  </a:ext>
                </a:extLst>
              </a:tr>
              <a:tr h="726559">
                <a:tc>
                  <a:txBody>
                    <a:bodyPr/>
                    <a:lstStyle/>
                    <a:p>
                      <a:pPr algn="ctr" rtl="1">
                        <a:lnSpc>
                          <a:spcPct val="107000"/>
                        </a:lnSpc>
                        <a:spcAft>
                          <a:spcPts val="0"/>
                        </a:spcAft>
                      </a:pPr>
                      <a:r>
                        <a:rPr lang="fa-IR" sz="2400" dirty="0">
                          <a:effectLst/>
                        </a:rPr>
                        <a:t>کلوخ</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36195" marR="36195" marT="0" marB="0" anchor="ctr"/>
                </a:tc>
                <a:tc>
                  <a:txBody>
                    <a:bodyPr/>
                    <a:lstStyle/>
                    <a:p>
                      <a:pPr algn="ctr" rtl="0">
                        <a:lnSpc>
                          <a:spcPct val="107000"/>
                        </a:lnSpc>
                        <a:spcAft>
                          <a:spcPts val="0"/>
                        </a:spcAft>
                      </a:pPr>
                      <a:r>
                        <a:rPr lang="en-US" sz="2400" dirty="0">
                          <a:effectLst/>
                          <a:latin typeface="Doulos SIL" panose="02000500070000020004" pitchFamily="2" charset="0"/>
                          <a:ea typeface="Doulos SIL" panose="02000500070000020004" pitchFamily="2" charset="0"/>
                          <a:cs typeface="Doulos SIL" panose="02000500070000020004" pitchFamily="2" charset="0"/>
                        </a:rPr>
                        <a:t>[</a:t>
                      </a:r>
                      <a:r>
                        <a:rPr lang="en-US" sz="2400" dirty="0" err="1">
                          <a:effectLst/>
                          <a:latin typeface="Doulos SIL" panose="02000500070000020004" pitchFamily="2" charset="0"/>
                          <a:ea typeface="Doulos SIL" panose="02000500070000020004" pitchFamily="2" charset="0"/>
                          <a:cs typeface="Doulos SIL" panose="02000500070000020004" pitchFamily="2" charset="0"/>
                        </a:rPr>
                        <a:t>koluq</a:t>
                      </a:r>
                      <a:r>
                        <a:rPr lang="en-US" sz="2400" dirty="0">
                          <a:effectLst/>
                          <a:latin typeface="Doulos SIL" panose="02000500070000020004" pitchFamily="2" charset="0"/>
                          <a:ea typeface="Doulos SIL" panose="02000500070000020004" pitchFamily="2" charset="0"/>
                          <a:cs typeface="Doulos SIL" panose="02000500070000020004" pitchFamily="2" charset="0"/>
                        </a:rPr>
                        <a:t>]</a:t>
                      </a:r>
                    </a:p>
                  </a:txBody>
                  <a:tcPr marL="36195" marR="36195" marT="0" marB="0" anchor="ctr"/>
                </a:tc>
                <a:extLst>
                  <a:ext uri="{0D108BD9-81ED-4DB2-BD59-A6C34878D82A}">
                    <a16:rowId xmlns:a16="http://schemas.microsoft.com/office/drawing/2014/main" xmlns="" val="1406262364"/>
                  </a:ext>
                </a:extLst>
              </a:tr>
              <a:tr h="726559">
                <a:tc>
                  <a:txBody>
                    <a:bodyPr/>
                    <a:lstStyle/>
                    <a:p>
                      <a:pPr algn="ctr" rtl="1">
                        <a:lnSpc>
                          <a:spcPct val="107000"/>
                        </a:lnSpc>
                        <a:spcAft>
                          <a:spcPts val="0"/>
                        </a:spcAft>
                      </a:pPr>
                      <a:r>
                        <a:rPr lang="fa-IR" sz="2400">
                          <a:effectLst/>
                        </a:rPr>
                        <a:t>ملخ</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36195" marR="36195" marT="0" marB="0" anchor="ctr"/>
                </a:tc>
                <a:tc>
                  <a:txBody>
                    <a:bodyPr/>
                    <a:lstStyle/>
                    <a:p>
                      <a:pPr algn="ctr" rtl="1">
                        <a:lnSpc>
                          <a:spcPct val="107000"/>
                        </a:lnSpc>
                        <a:spcAft>
                          <a:spcPts val="0"/>
                        </a:spcAft>
                      </a:pPr>
                      <a:r>
                        <a:rPr lang="en-US" sz="2400" dirty="0">
                          <a:effectLst/>
                          <a:latin typeface="Doulos SIL" panose="02000500070000020004" pitchFamily="2" charset="0"/>
                          <a:ea typeface="Doulos SIL" panose="02000500070000020004" pitchFamily="2" charset="0"/>
                          <a:cs typeface="Doulos SIL" panose="02000500070000020004" pitchFamily="2" charset="0"/>
                        </a:rPr>
                        <a:t>[</a:t>
                      </a:r>
                      <a:r>
                        <a:rPr lang="en-US" sz="2400" dirty="0" err="1">
                          <a:effectLst/>
                          <a:latin typeface="Doulos SIL" panose="02000500070000020004" pitchFamily="2" charset="0"/>
                          <a:ea typeface="Doulos SIL" panose="02000500070000020004" pitchFamily="2" charset="0"/>
                          <a:cs typeface="Doulos SIL" panose="02000500070000020004" pitchFamily="2" charset="0"/>
                        </a:rPr>
                        <a:t>malaq</a:t>
                      </a:r>
                      <a:r>
                        <a:rPr lang="en-US" sz="2400" dirty="0">
                          <a:effectLst/>
                          <a:latin typeface="Doulos SIL" panose="02000500070000020004" pitchFamily="2" charset="0"/>
                          <a:ea typeface="Doulos SIL" panose="02000500070000020004" pitchFamily="2" charset="0"/>
                          <a:cs typeface="Doulos SIL" panose="02000500070000020004" pitchFamily="2" charset="0"/>
                        </a:rPr>
                        <a:t>]</a:t>
                      </a:r>
                    </a:p>
                  </a:txBody>
                  <a:tcPr marL="36195" marR="36195" marT="0" marB="0" anchor="ctr"/>
                </a:tc>
                <a:extLst>
                  <a:ext uri="{0D108BD9-81ED-4DB2-BD59-A6C34878D82A}">
                    <a16:rowId xmlns:a16="http://schemas.microsoft.com/office/drawing/2014/main" xmlns="" val="4029820682"/>
                  </a:ext>
                </a:extLst>
              </a:tr>
            </a:tbl>
          </a:graphicData>
        </a:graphic>
      </p:graphicFrame>
    </p:spTree>
    <p:extLst>
      <p:ext uri="{BB962C8B-B14F-4D97-AF65-F5344CB8AC3E}">
        <p14:creationId xmlns:p14="http://schemas.microsoft.com/office/powerpoint/2010/main" val="32078392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درج</a:t>
            </a:r>
            <a:endParaRPr lang="en-US" dirty="0"/>
          </a:p>
        </p:txBody>
      </p:sp>
      <p:sp>
        <p:nvSpPr>
          <p:cNvPr id="3" name="Content Placeholder 2"/>
          <p:cNvSpPr>
            <a:spLocks noGrp="1"/>
          </p:cNvSpPr>
          <p:nvPr>
            <p:ph idx="1"/>
          </p:nvPr>
        </p:nvSpPr>
        <p:spPr/>
        <p:txBody>
          <a:bodyPr/>
          <a:lstStyle/>
          <a:p>
            <a:pPr algn="just" rtl="1"/>
            <a:r>
              <a:rPr lang="fa-IR" dirty="0" smtClean="0"/>
              <a:t>7</a:t>
            </a:r>
            <a:r>
              <a:rPr lang="fa-IR" sz="2400" dirty="0" smtClean="0"/>
              <a:t>. </a:t>
            </a:r>
            <a:r>
              <a:rPr lang="fa-IR" sz="2400" dirty="0"/>
              <a:t>در فرایند درج، یک یا چند عنصر واجی جدید به زنجیرۀ واجها افزوده </a:t>
            </a:r>
            <a:r>
              <a:rPr lang="fa-IR" sz="2400" dirty="0" smtClean="0"/>
              <a:t>می‌شود: </a:t>
            </a:r>
          </a:p>
          <a:p>
            <a:pPr algn="just" rtl="1"/>
            <a:r>
              <a:rPr lang="ar-LY" dirty="0"/>
              <a:t>درج </a:t>
            </a:r>
            <a:r>
              <a:rPr lang="ar-LY" dirty="0" smtClean="0"/>
              <a:t>واکه</a:t>
            </a:r>
            <a:r>
              <a:rPr lang="fa-IR" dirty="0" smtClean="0"/>
              <a:t>:</a:t>
            </a:r>
          </a:p>
          <a:p>
            <a:pPr algn="just" rtl="1"/>
            <a:endParaRPr lang="fa-IR" dirty="0" smtClean="0"/>
          </a:p>
          <a:p>
            <a:pPr algn="just" rtl="1"/>
            <a:endParaRPr lang="fa-IR" dirty="0"/>
          </a:p>
          <a:p>
            <a:pPr algn="just" rtl="1"/>
            <a:endParaRPr lang="fa-IR" dirty="0" smtClean="0"/>
          </a:p>
          <a:p>
            <a:pPr algn="just" rtl="1"/>
            <a:endParaRPr lang="fa-IR" dirty="0"/>
          </a:p>
          <a:p>
            <a:pPr algn="just" rtl="1"/>
            <a:endParaRPr lang="fa-IR" dirty="0" smtClean="0"/>
          </a:p>
          <a:p>
            <a:pPr algn="just" rtl="1"/>
            <a:r>
              <a:rPr lang="fa-IR" dirty="0" smtClean="0"/>
              <a:t>درج همخوان: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120310604"/>
              </p:ext>
            </p:extLst>
          </p:nvPr>
        </p:nvGraphicFramePr>
        <p:xfrm>
          <a:off x="3729789" y="2863516"/>
          <a:ext cx="3573378" cy="1768642"/>
        </p:xfrm>
        <a:graphic>
          <a:graphicData uri="http://schemas.openxmlformats.org/drawingml/2006/table">
            <a:tbl>
              <a:tblPr rtl="1" firstRow="1" firstCol="1" bandRow="1">
                <a:tableStyleId>{5C22544A-7EE6-4342-B048-85BDC9FD1C3A}</a:tableStyleId>
              </a:tblPr>
              <a:tblGrid>
                <a:gridCol w="1786689">
                  <a:extLst>
                    <a:ext uri="{9D8B030D-6E8A-4147-A177-3AD203B41FA5}">
                      <a16:colId xmlns:a16="http://schemas.microsoft.com/office/drawing/2014/main" xmlns="" val="1927544781"/>
                    </a:ext>
                  </a:extLst>
                </a:gridCol>
                <a:gridCol w="1786689">
                  <a:extLst>
                    <a:ext uri="{9D8B030D-6E8A-4147-A177-3AD203B41FA5}">
                      <a16:colId xmlns:a16="http://schemas.microsoft.com/office/drawing/2014/main" xmlns="" val="866416237"/>
                    </a:ext>
                  </a:extLst>
                </a:gridCol>
              </a:tblGrid>
              <a:tr h="884321">
                <a:tc>
                  <a:txBody>
                    <a:bodyPr/>
                    <a:lstStyle/>
                    <a:p>
                      <a:pPr algn="ctr" rtl="1">
                        <a:lnSpc>
                          <a:spcPct val="107000"/>
                        </a:lnSpc>
                        <a:spcAft>
                          <a:spcPts val="0"/>
                        </a:spcAft>
                      </a:pPr>
                      <a:r>
                        <a:rPr lang="fa-IR" sz="2000" dirty="0">
                          <a:effectLst/>
                          <a:latin typeface="Doulos SIL" panose="02000500070000020004" pitchFamily="2" charset="0"/>
                          <a:ea typeface="Doulos SIL" panose="02000500070000020004" pitchFamily="2" charset="0"/>
                        </a:rPr>
                        <a:t>ترشی</a:t>
                      </a:r>
                      <a:endParaRPr lang="en-US" sz="2000" dirty="0">
                        <a:effectLst/>
                        <a:latin typeface="Doulos SIL" panose="02000500070000020004" pitchFamily="2" charset="0"/>
                        <a:ea typeface="Doulos SIL" panose="02000500070000020004" pitchFamily="2" charset="0"/>
                        <a:cs typeface="Doulos SIL" panose="02000500070000020004" pitchFamily="2" charset="0"/>
                      </a:endParaRPr>
                    </a:p>
                  </a:txBody>
                  <a:tcPr marL="36195" marR="36195" marT="0" marB="0" anchor="ctr"/>
                </a:tc>
                <a:tc>
                  <a:txBody>
                    <a:bodyPr/>
                    <a:lstStyle/>
                    <a:p>
                      <a:pPr algn="ctr" rtl="0">
                        <a:lnSpc>
                          <a:spcPct val="107000"/>
                        </a:lnSpc>
                        <a:spcAft>
                          <a:spcPts val="0"/>
                        </a:spcAft>
                      </a:pPr>
                      <a:r>
                        <a:rPr lang="en-US" sz="2000" dirty="0">
                          <a:effectLst/>
                          <a:latin typeface="Doulos SIL" panose="02000500070000020004" pitchFamily="2" charset="0"/>
                          <a:ea typeface="Doulos SIL" panose="02000500070000020004" pitchFamily="2" charset="0"/>
                          <a:cs typeface="Doulos SIL" panose="02000500070000020004" pitchFamily="2" charset="0"/>
                        </a:rPr>
                        <a:t>[</a:t>
                      </a:r>
                      <a:r>
                        <a:rPr lang="en-US" sz="2000" dirty="0" err="1">
                          <a:effectLst/>
                          <a:latin typeface="Doulos SIL" panose="02000500070000020004" pitchFamily="2" charset="0"/>
                          <a:ea typeface="Doulos SIL" panose="02000500070000020004" pitchFamily="2" charset="0"/>
                          <a:cs typeface="Doulos SIL" panose="02000500070000020004" pitchFamily="2" charset="0"/>
                        </a:rPr>
                        <a:t>toroši</a:t>
                      </a:r>
                      <a:r>
                        <a:rPr lang="en-US" sz="2000" dirty="0">
                          <a:effectLst/>
                          <a:latin typeface="Doulos SIL" panose="02000500070000020004" pitchFamily="2" charset="0"/>
                          <a:ea typeface="Doulos SIL" panose="02000500070000020004" pitchFamily="2" charset="0"/>
                          <a:cs typeface="Doulos SIL" panose="02000500070000020004" pitchFamily="2" charset="0"/>
                        </a:rPr>
                        <a:t>]</a:t>
                      </a:r>
                    </a:p>
                  </a:txBody>
                  <a:tcPr marL="36195" marR="36195" marT="0" marB="0" anchor="ctr"/>
                </a:tc>
                <a:extLst>
                  <a:ext uri="{0D108BD9-81ED-4DB2-BD59-A6C34878D82A}">
                    <a16:rowId xmlns:a16="http://schemas.microsoft.com/office/drawing/2014/main" xmlns="" val="3885003363"/>
                  </a:ext>
                </a:extLst>
              </a:tr>
              <a:tr h="884321">
                <a:tc>
                  <a:txBody>
                    <a:bodyPr/>
                    <a:lstStyle/>
                    <a:p>
                      <a:pPr algn="ctr" rtl="1">
                        <a:lnSpc>
                          <a:spcPct val="107000"/>
                        </a:lnSpc>
                        <a:spcAft>
                          <a:spcPts val="0"/>
                        </a:spcAft>
                      </a:pPr>
                      <a:r>
                        <a:rPr lang="fa-IR" sz="2000">
                          <a:effectLst/>
                          <a:latin typeface="Doulos SIL" panose="02000500070000020004" pitchFamily="2" charset="0"/>
                          <a:ea typeface="Doulos SIL" panose="02000500070000020004" pitchFamily="2" charset="0"/>
                        </a:rPr>
                        <a:t>ظلمت</a:t>
                      </a:r>
                      <a:endParaRPr lang="en-US" sz="2000">
                        <a:effectLst/>
                        <a:latin typeface="Doulos SIL" panose="02000500070000020004" pitchFamily="2" charset="0"/>
                        <a:ea typeface="Doulos SIL" panose="02000500070000020004" pitchFamily="2" charset="0"/>
                        <a:cs typeface="Doulos SIL" panose="02000500070000020004" pitchFamily="2" charset="0"/>
                      </a:endParaRPr>
                    </a:p>
                  </a:txBody>
                  <a:tcPr marL="36195" marR="36195" marT="0" marB="0" anchor="ctr"/>
                </a:tc>
                <a:tc>
                  <a:txBody>
                    <a:bodyPr/>
                    <a:lstStyle/>
                    <a:p>
                      <a:pPr algn="ctr" rtl="1">
                        <a:lnSpc>
                          <a:spcPct val="107000"/>
                        </a:lnSpc>
                        <a:spcAft>
                          <a:spcPts val="0"/>
                        </a:spcAft>
                      </a:pPr>
                      <a:r>
                        <a:rPr lang="en-US" sz="2000" dirty="0">
                          <a:effectLst/>
                          <a:latin typeface="Doulos SIL" panose="02000500070000020004" pitchFamily="2" charset="0"/>
                          <a:ea typeface="Doulos SIL" panose="02000500070000020004" pitchFamily="2" charset="0"/>
                          <a:cs typeface="Doulos SIL" panose="02000500070000020004" pitchFamily="2" charset="0"/>
                        </a:rPr>
                        <a:t>[</a:t>
                      </a:r>
                      <a:r>
                        <a:rPr lang="en-US" sz="2000" dirty="0" err="1">
                          <a:effectLst/>
                          <a:latin typeface="Doulos SIL" panose="02000500070000020004" pitchFamily="2" charset="0"/>
                          <a:ea typeface="Doulos SIL" panose="02000500070000020004" pitchFamily="2" charset="0"/>
                          <a:cs typeface="Doulos SIL" panose="02000500070000020004" pitchFamily="2" charset="0"/>
                        </a:rPr>
                        <a:t>zolomat</a:t>
                      </a:r>
                      <a:r>
                        <a:rPr lang="en-US" sz="2000" dirty="0">
                          <a:effectLst/>
                          <a:latin typeface="Doulos SIL" panose="02000500070000020004" pitchFamily="2" charset="0"/>
                          <a:ea typeface="Doulos SIL" panose="02000500070000020004" pitchFamily="2" charset="0"/>
                          <a:cs typeface="Doulos SIL" panose="02000500070000020004" pitchFamily="2" charset="0"/>
                        </a:rPr>
                        <a:t>]</a:t>
                      </a:r>
                    </a:p>
                  </a:txBody>
                  <a:tcPr marL="36195" marR="36195" marT="0" marB="0" anchor="ctr"/>
                </a:tc>
                <a:extLst>
                  <a:ext uri="{0D108BD9-81ED-4DB2-BD59-A6C34878D82A}">
                    <a16:rowId xmlns:a16="http://schemas.microsoft.com/office/drawing/2014/main" xmlns="" val="1587951577"/>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815628300"/>
              </p:ext>
            </p:extLst>
          </p:nvPr>
        </p:nvGraphicFramePr>
        <p:xfrm>
          <a:off x="3729787" y="5017168"/>
          <a:ext cx="3753854" cy="1082842"/>
        </p:xfrm>
        <a:graphic>
          <a:graphicData uri="http://schemas.openxmlformats.org/drawingml/2006/table">
            <a:tbl>
              <a:tblPr rtl="1" firstRow="1" firstCol="1" bandRow="1">
                <a:tableStyleId>{5C22544A-7EE6-4342-B048-85BDC9FD1C3A}</a:tableStyleId>
              </a:tblPr>
              <a:tblGrid>
                <a:gridCol w="1876927">
                  <a:extLst>
                    <a:ext uri="{9D8B030D-6E8A-4147-A177-3AD203B41FA5}">
                      <a16:colId xmlns:a16="http://schemas.microsoft.com/office/drawing/2014/main" xmlns="" val="2867926683"/>
                    </a:ext>
                  </a:extLst>
                </a:gridCol>
                <a:gridCol w="1876927">
                  <a:extLst>
                    <a:ext uri="{9D8B030D-6E8A-4147-A177-3AD203B41FA5}">
                      <a16:colId xmlns:a16="http://schemas.microsoft.com/office/drawing/2014/main" xmlns="" val="2451505495"/>
                    </a:ext>
                  </a:extLst>
                </a:gridCol>
              </a:tblGrid>
              <a:tr h="541421">
                <a:tc>
                  <a:txBody>
                    <a:bodyPr/>
                    <a:lstStyle/>
                    <a:p>
                      <a:pPr algn="ctr" rtl="1">
                        <a:lnSpc>
                          <a:spcPct val="107000"/>
                        </a:lnSpc>
                        <a:spcAft>
                          <a:spcPts val="0"/>
                        </a:spcAft>
                      </a:pPr>
                      <a:r>
                        <a:rPr lang="fa-IR" sz="2000" dirty="0">
                          <a:effectLst/>
                          <a:latin typeface="Doulos SIL" panose="02000500070000020004" pitchFamily="2" charset="0"/>
                          <a:ea typeface="Doulos SIL" panose="02000500070000020004" pitchFamily="2" charset="0"/>
                        </a:rPr>
                        <a:t>شنبه</a:t>
                      </a:r>
                      <a:endParaRPr lang="en-US" sz="2000" dirty="0">
                        <a:effectLst/>
                        <a:latin typeface="Doulos SIL" panose="02000500070000020004" pitchFamily="2" charset="0"/>
                        <a:ea typeface="Doulos SIL" panose="02000500070000020004" pitchFamily="2" charset="0"/>
                        <a:cs typeface="Doulos SIL" panose="02000500070000020004" pitchFamily="2" charset="0"/>
                      </a:endParaRPr>
                    </a:p>
                  </a:txBody>
                  <a:tcPr marL="36195" marR="36195" marT="0" marB="0" anchor="ctr"/>
                </a:tc>
                <a:tc>
                  <a:txBody>
                    <a:bodyPr/>
                    <a:lstStyle/>
                    <a:p>
                      <a:pPr algn="ctr" rtl="1">
                        <a:lnSpc>
                          <a:spcPct val="107000"/>
                        </a:lnSpc>
                        <a:spcAft>
                          <a:spcPts val="0"/>
                        </a:spcAft>
                      </a:pPr>
                      <a:r>
                        <a:rPr lang="en-US" sz="2000" dirty="0">
                          <a:effectLst/>
                          <a:latin typeface="Doulos SIL" panose="02000500070000020004" pitchFamily="2" charset="0"/>
                          <a:ea typeface="Doulos SIL" panose="02000500070000020004" pitchFamily="2" charset="0"/>
                          <a:cs typeface="Doulos SIL" panose="02000500070000020004" pitchFamily="2" charset="0"/>
                        </a:rPr>
                        <a:t>[</a:t>
                      </a:r>
                      <a:r>
                        <a:rPr lang="en-US" sz="2000" dirty="0" err="1">
                          <a:effectLst/>
                          <a:latin typeface="Doulos SIL" panose="02000500070000020004" pitchFamily="2" charset="0"/>
                          <a:ea typeface="Doulos SIL" panose="02000500070000020004" pitchFamily="2" charset="0"/>
                          <a:cs typeface="Doulos SIL" panose="02000500070000020004" pitchFamily="2" charset="0"/>
                        </a:rPr>
                        <a:t>šambed</a:t>
                      </a:r>
                      <a:r>
                        <a:rPr lang="en-US" sz="2000" dirty="0">
                          <a:effectLst/>
                          <a:latin typeface="Doulos SIL" panose="02000500070000020004" pitchFamily="2" charset="0"/>
                          <a:ea typeface="Doulos SIL" panose="02000500070000020004" pitchFamily="2" charset="0"/>
                          <a:cs typeface="Doulos SIL" panose="02000500070000020004" pitchFamily="2" charset="0"/>
                        </a:rPr>
                        <a:t>]</a:t>
                      </a:r>
                    </a:p>
                  </a:txBody>
                  <a:tcPr marL="36195" marR="36195" marT="0" marB="0" anchor="ctr"/>
                </a:tc>
                <a:extLst>
                  <a:ext uri="{0D108BD9-81ED-4DB2-BD59-A6C34878D82A}">
                    <a16:rowId xmlns:a16="http://schemas.microsoft.com/office/drawing/2014/main" xmlns="" val="864760509"/>
                  </a:ext>
                </a:extLst>
              </a:tr>
              <a:tr h="541421">
                <a:tc>
                  <a:txBody>
                    <a:bodyPr/>
                    <a:lstStyle/>
                    <a:p>
                      <a:pPr algn="ctr" rtl="1">
                        <a:lnSpc>
                          <a:spcPct val="107000"/>
                        </a:lnSpc>
                        <a:spcAft>
                          <a:spcPts val="0"/>
                        </a:spcAft>
                      </a:pPr>
                      <a:r>
                        <a:rPr lang="fa-IR" sz="2000">
                          <a:effectLst/>
                          <a:latin typeface="Doulos SIL" panose="02000500070000020004" pitchFamily="2" charset="0"/>
                          <a:ea typeface="Doulos SIL" panose="02000500070000020004" pitchFamily="2" charset="0"/>
                        </a:rPr>
                        <a:t>نیش</a:t>
                      </a:r>
                      <a:endParaRPr lang="en-US" sz="2000">
                        <a:effectLst/>
                        <a:latin typeface="Doulos SIL" panose="02000500070000020004" pitchFamily="2" charset="0"/>
                        <a:ea typeface="Doulos SIL" panose="02000500070000020004" pitchFamily="2" charset="0"/>
                        <a:cs typeface="Doulos SIL" panose="02000500070000020004" pitchFamily="2" charset="0"/>
                      </a:endParaRPr>
                    </a:p>
                  </a:txBody>
                  <a:tcPr marL="36195" marR="36195" marT="0" marB="0" anchor="ctr"/>
                </a:tc>
                <a:tc>
                  <a:txBody>
                    <a:bodyPr/>
                    <a:lstStyle/>
                    <a:p>
                      <a:pPr algn="ctr" rtl="0">
                        <a:lnSpc>
                          <a:spcPct val="107000"/>
                        </a:lnSpc>
                        <a:spcAft>
                          <a:spcPts val="0"/>
                        </a:spcAft>
                      </a:pPr>
                      <a:r>
                        <a:rPr lang="en-US" sz="2000" dirty="0">
                          <a:effectLst/>
                          <a:latin typeface="Doulos SIL" panose="02000500070000020004" pitchFamily="2" charset="0"/>
                          <a:ea typeface="Doulos SIL" panose="02000500070000020004" pitchFamily="2" charset="0"/>
                          <a:cs typeface="Doulos SIL" panose="02000500070000020004" pitchFamily="2" charset="0"/>
                        </a:rPr>
                        <a:t>[</a:t>
                      </a:r>
                      <a:r>
                        <a:rPr lang="en-US" sz="2000" dirty="0" err="1">
                          <a:effectLst/>
                          <a:latin typeface="Doulos SIL" panose="02000500070000020004" pitchFamily="2" charset="0"/>
                          <a:ea typeface="Doulos SIL" panose="02000500070000020004" pitchFamily="2" charset="0"/>
                          <a:cs typeface="Doulos SIL" panose="02000500070000020004" pitchFamily="2" charset="0"/>
                        </a:rPr>
                        <a:t>ništ</a:t>
                      </a:r>
                      <a:r>
                        <a:rPr lang="en-US" sz="2000" dirty="0">
                          <a:effectLst/>
                          <a:latin typeface="Doulos SIL" panose="02000500070000020004" pitchFamily="2" charset="0"/>
                          <a:ea typeface="Doulos SIL" panose="02000500070000020004" pitchFamily="2" charset="0"/>
                          <a:cs typeface="Doulos SIL" panose="02000500070000020004" pitchFamily="2" charset="0"/>
                        </a:rPr>
                        <a:t>]</a:t>
                      </a:r>
                    </a:p>
                  </a:txBody>
                  <a:tcPr marL="36195" marR="36195" marT="0" marB="0" anchor="ctr"/>
                </a:tc>
                <a:extLst>
                  <a:ext uri="{0D108BD9-81ED-4DB2-BD59-A6C34878D82A}">
                    <a16:rowId xmlns:a16="http://schemas.microsoft.com/office/drawing/2014/main" xmlns="" val="3592505564"/>
                  </a:ext>
                </a:extLst>
              </a:tr>
            </a:tbl>
          </a:graphicData>
        </a:graphic>
      </p:graphicFrame>
    </p:spTree>
    <p:extLst>
      <p:ext uri="{BB962C8B-B14F-4D97-AF65-F5344CB8AC3E}">
        <p14:creationId xmlns:p14="http://schemas.microsoft.com/office/powerpoint/2010/main" val="22406173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قلب</a:t>
            </a:r>
            <a:endParaRPr lang="en-US" dirty="0"/>
          </a:p>
        </p:txBody>
      </p:sp>
      <p:sp>
        <p:nvSpPr>
          <p:cNvPr id="3" name="Content Placeholder 2"/>
          <p:cNvSpPr>
            <a:spLocks noGrp="1"/>
          </p:cNvSpPr>
          <p:nvPr>
            <p:ph idx="1"/>
          </p:nvPr>
        </p:nvSpPr>
        <p:spPr/>
        <p:txBody>
          <a:bodyPr>
            <a:normAutofit/>
          </a:bodyPr>
          <a:lstStyle/>
          <a:p>
            <a:pPr algn="just" rtl="1"/>
            <a:r>
              <a:rPr lang="fa-IR" sz="2800" dirty="0" smtClean="0"/>
              <a:t>8. قلب </a:t>
            </a:r>
            <a:r>
              <a:rPr lang="ar-LY" sz="2800" dirty="0" smtClean="0"/>
              <a:t>جابجایی </a:t>
            </a:r>
            <a:r>
              <a:rPr lang="ar-LY" sz="2800" dirty="0"/>
              <a:t>دو یا چند واج یا هجا در یک واژه را قلب </a:t>
            </a:r>
            <a:r>
              <a:rPr lang="ar-LY" sz="2800" dirty="0" smtClean="0"/>
              <a:t>می‌گویند</a:t>
            </a:r>
            <a:r>
              <a:rPr lang="fa-IR" sz="2800" dirty="0" smtClean="0"/>
              <a:t>:</a:t>
            </a:r>
          </a:p>
          <a:p>
            <a:pPr algn="just" rtl="1"/>
            <a:r>
              <a:rPr lang="ar-LY" sz="2800" dirty="0" smtClean="0"/>
              <a:t> </a:t>
            </a:r>
            <a:endParaRPr lang="en-US" sz="2800" dirty="0"/>
          </a:p>
        </p:txBody>
      </p:sp>
      <p:graphicFrame>
        <p:nvGraphicFramePr>
          <p:cNvPr id="4" name="Table 3"/>
          <p:cNvGraphicFramePr>
            <a:graphicFrameLocks noGrp="1"/>
          </p:cNvGraphicFramePr>
          <p:nvPr>
            <p:extLst>
              <p:ext uri="{D42A27DB-BD31-4B8C-83A1-F6EECF244321}">
                <p14:modId xmlns:p14="http://schemas.microsoft.com/office/powerpoint/2010/main" val="2297915678"/>
              </p:ext>
            </p:extLst>
          </p:nvPr>
        </p:nvGraphicFramePr>
        <p:xfrm>
          <a:off x="3284621" y="3080081"/>
          <a:ext cx="4608094" cy="2454444"/>
        </p:xfrm>
        <a:graphic>
          <a:graphicData uri="http://schemas.openxmlformats.org/drawingml/2006/table">
            <a:tbl>
              <a:tblPr rtl="1" firstRow="1" firstCol="1" bandRow="1">
                <a:tableStyleId>{5C22544A-7EE6-4342-B048-85BDC9FD1C3A}</a:tableStyleId>
              </a:tblPr>
              <a:tblGrid>
                <a:gridCol w="2304047">
                  <a:extLst>
                    <a:ext uri="{9D8B030D-6E8A-4147-A177-3AD203B41FA5}">
                      <a16:colId xmlns:a16="http://schemas.microsoft.com/office/drawing/2014/main" xmlns="" val="2342402956"/>
                    </a:ext>
                  </a:extLst>
                </a:gridCol>
                <a:gridCol w="2304047">
                  <a:extLst>
                    <a:ext uri="{9D8B030D-6E8A-4147-A177-3AD203B41FA5}">
                      <a16:colId xmlns:a16="http://schemas.microsoft.com/office/drawing/2014/main" xmlns="" val="3816659113"/>
                    </a:ext>
                  </a:extLst>
                </a:gridCol>
              </a:tblGrid>
              <a:tr h="613611">
                <a:tc>
                  <a:txBody>
                    <a:bodyPr/>
                    <a:lstStyle/>
                    <a:p>
                      <a:pPr algn="ctr" rtl="1">
                        <a:lnSpc>
                          <a:spcPct val="107000"/>
                        </a:lnSpc>
                        <a:spcAft>
                          <a:spcPts val="0"/>
                        </a:spcAft>
                      </a:pPr>
                      <a:r>
                        <a:rPr lang="fa-IR" sz="2000" dirty="0">
                          <a:effectLst/>
                          <a:latin typeface="Doulos SIL" panose="02000500070000020004" pitchFamily="2" charset="0"/>
                          <a:ea typeface="Doulos SIL" panose="02000500070000020004" pitchFamily="2" charset="0"/>
                        </a:rPr>
                        <a:t>بشقاب</a:t>
                      </a:r>
                      <a:endParaRPr lang="en-US" sz="2000" dirty="0">
                        <a:effectLst/>
                        <a:latin typeface="Doulos SIL" panose="02000500070000020004" pitchFamily="2" charset="0"/>
                        <a:ea typeface="Doulos SIL" panose="02000500070000020004" pitchFamily="2" charset="0"/>
                        <a:cs typeface="Doulos SIL" panose="02000500070000020004" pitchFamily="2" charset="0"/>
                      </a:endParaRPr>
                    </a:p>
                  </a:txBody>
                  <a:tcPr marL="36195" marR="36195" marT="0" marB="0" anchor="ctr"/>
                </a:tc>
                <a:tc>
                  <a:txBody>
                    <a:bodyPr/>
                    <a:lstStyle/>
                    <a:p>
                      <a:pPr algn="ctr" rtl="1">
                        <a:lnSpc>
                          <a:spcPct val="107000"/>
                        </a:lnSpc>
                        <a:spcAft>
                          <a:spcPts val="0"/>
                        </a:spcAft>
                      </a:pPr>
                      <a:r>
                        <a:rPr lang="en-US" sz="2000">
                          <a:effectLst/>
                          <a:latin typeface="Doulos SIL" panose="02000500070000020004" pitchFamily="2" charset="0"/>
                          <a:ea typeface="Doulos SIL" panose="02000500070000020004" pitchFamily="2" charset="0"/>
                          <a:cs typeface="Doulos SIL" panose="02000500070000020004" pitchFamily="2" charset="0"/>
                        </a:rPr>
                        <a:t>[boqšâb]</a:t>
                      </a:r>
                    </a:p>
                  </a:txBody>
                  <a:tcPr marL="36195" marR="36195" marT="0" marB="0" anchor="ctr"/>
                </a:tc>
                <a:extLst>
                  <a:ext uri="{0D108BD9-81ED-4DB2-BD59-A6C34878D82A}">
                    <a16:rowId xmlns:a16="http://schemas.microsoft.com/office/drawing/2014/main" xmlns="" val="3552899092"/>
                  </a:ext>
                </a:extLst>
              </a:tr>
              <a:tr h="613611">
                <a:tc>
                  <a:txBody>
                    <a:bodyPr/>
                    <a:lstStyle/>
                    <a:p>
                      <a:pPr algn="ctr" rtl="1">
                        <a:lnSpc>
                          <a:spcPct val="107000"/>
                        </a:lnSpc>
                        <a:spcAft>
                          <a:spcPts val="0"/>
                        </a:spcAft>
                      </a:pPr>
                      <a:r>
                        <a:rPr lang="fa-IR" sz="2000" dirty="0">
                          <a:effectLst/>
                          <a:latin typeface="Doulos SIL" panose="02000500070000020004" pitchFamily="2" charset="0"/>
                          <a:ea typeface="Doulos SIL" panose="02000500070000020004" pitchFamily="2" charset="0"/>
                        </a:rPr>
                        <a:t>توبره</a:t>
                      </a:r>
                      <a:endParaRPr lang="en-US" sz="2000" dirty="0">
                        <a:effectLst/>
                        <a:latin typeface="Doulos SIL" panose="02000500070000020004" pitchFamily="2" charset="0"/>
                        <a:ea typeface="Doulos SIL" panose="02000500070000020004" pitchFamily="2" charset="0"/>
                        <a:cs typeface="Doulos SIL" panose="02000500070000020004" pitchFamily="2" charset="0"/>
                      </a:endParaRPr>
                    </a:p>
                  </a:txBody>
                  <a:tcPr marL="36195" marR="36195" marT="0" marB="0" anchor="ctr"/>
                </a:tc>
                <a:tc>
                  <a:txBody>
                    <a:bodyPr/>
                    <a:lstStyle/>
                    <a:p>
                      <a:pPr algn="ctr" rtl="0">
                        <a:lnSpc>
                          <a:spcPct val="107000"/>
                        </a:lnSpc>
                        <a:spcAft>
                          <a:spcPts val="0"/>
                        </a:spcAft>
                      </a:pPr>
                      <a:r>
                        <a:rPr lang="en-US" sz="2000" dirty="0">
                          <a:effectLst/>
                          <a:latin typeface="Doulos SIL" panose="02000500070000020004" pitchFamily="2" charset="0"/>
                          <a:ea typeface="Doulos SIL" panose="02000500070000020004" pitchFamily="2" charset="0"/>
                          <a:cs typeface="Doulos SIL" panose="02000500070000020004" pitchFamily="2" charset="0"/>
                        </a:rPr>
                        <a:t>[</a:t>
                      </a:r>
                      <a:r>
                        <a:rPr lang="en-US" sz="2000" dirty="0" err="1">
                          <a:effectLst/>
                          <a:latin typeface="Doulos SIL" panose="02000500070000020004" pitchFamily="2" charset="0"/>
                          <a:ea typeface="Doulos SIL" panose="02000500070000020004" pitchFamily="2" charset="0"/>
                          <a:cs typeface="Doulos SIL" panose="02000500070000020004" pitchFamily="2" charset="0"/>
                        </a:rPr>
                        <a:t>torbe</a:t>
                      </a:r>
                      <a:r>
                        <a:rPr lang="en-US" sz="2000" dirty="0">
                          <a:effectLst/>
                          <a:latin typeface="Doulos SIL" panose="02000500070000020004" pitchFamily="2" charset="0"/>
                          <a:ea typeface="Doulos SIL" panose="02000500070000020004" pitchFamily="2" charset="0"/>
                          <a:cs typeface="Doulos SIL" panose="02000500070000020004" pitchFamily="2" charset="0"/>
                        </a:rPr>
                        <a:t>]</a:t>
                      </a:r>
                    </a:p>
                  </a:txBody>
                  <a:tcPr marL="36195" marR="36195" marT="0" marB="0" anchor="ctr"/>
                </a:tc>
                <a:extLst>
                  <a:ext uri="{0D108BD9-81ED-4DB2-BD59-A6C34878D82A}">
                    <a16:rowId xmlns:a16="http://schemas.microsoft.com/office/drawing/2014/main" xmlns="" val="1663490850"/>
                  </a:ext>
                </a:extLst>
              </a:tr>
              <a:tr h="613611">
                <a:tc>
                  <a:txBody>
                    <a:bodyPr/>
                    <a:lstStyle/>
                    <a:p>
                      <a:pPr algn="ctr" rtl="1">
                        <a:lnSpc>
                          <a:spcPct val="107000"/>
                        </a:lnSpc>
                        <a:spcAft>
                          <a:spcPts val="0"/>
                        </a:spcAft>
                      </a:pPr>
                      <a:r>
                        <a:rPr lang="fa-IR" sz="2000">
                          <a:effectLst/>
                          <a:latin typeface="Doulos SIL" panose="02000500070000020004" pitchFamily="2" charset="0"/>
                          <a:ea typeface="Doulos SIL" panose="02000500070000020004" pitchFamily="2" charset="0"/>
                        </a:rPr>
                        <a:t>سطل</a:t>
                      </a:r>
                      <a:endParaRPr lang="en-US" sz="2000">
                        <a:effectLst/>
                        <a:latin typeface="Doulos SIL" panose="02000500070000020004" pitchFamily="2" charset="0"/>
                        <a:ea typeface="Doulos SIL" panose="02000500070000020004" pitchFamily="2" charset="0"/>
                        <a:cs typeface="Doulos SIL" panose="02000500070000020004" pitchFamily="2" charset="0"/>
                      </a:endParaRPr>
                    </a:p>
                  </a:txBody>
                  <a:tcPr marL="36195" marR="36195" marT="0" marB="0" anchor="ctr"/>
                </a:tc>
                <a:tc>
                  <a:txBody>
                    <a:bodyPr/>
                    <a:lstStyle/>
                    <a:p>
                      <a:pPr algn="ctr" rtl="0">
                        <a:lnSpc>
                          <a:spcPct val="107000"/>
                        </a:lnSpc>
                        <a:spcAft>
                          <a:spcPts val="0"/>
                        </a:spcAft>
                      </a:pPr>
                      <a:r>
                        <a:rPr lang="en-US" sz="2000" dirty="0">
                          <a:effectLst/>
                          <a:latin typeface="Doulos SIL" panose="02000500070000020004" pitchFamily="2" charset="0"/>
                          <a:ea typeface="Doulos SIL" panose="02000500070000020004" pitchFamily="2" charset="0"/>
                          <a:cs typeface="Doulos SIL" panose="02000500070000020004" pitchFamily="2" charset="0"/>
                        </a:rPr>
                        <a:t>[salt]</a:t>
                      </a:r>
                    </a:p>
                  </a:txBody>
                  <a:tcPr marL="36195" marR="36195" marT="0" marB="0" anchor="ctr"/>
                </a:tc>
                <a:extLst>
                  <a:ext uri="{0D108BD9-81ED-4DB2-BD59-A6C34878D82A}">
                    <a16:rowId xmlns:a16="http://schemas.microsoft.com/office/drawing/2014/main" xmlns="" val="3554339386"/>
                  </a:ext>
                </a:extLst>
              </a:tr>
              <a:tr h="613611">
                <a:tc>
                  <a:txBody>
                    <a:bodyPr/>
                    <a:lstStyle/>
                    <a:p>
                      <a:pPr algn="ctr" rtl="1">
                        <a:lnSpc>
                          <a:spcPct val="107000"/>
                        </a:lnSpc>
                        <a:spcAft>
                          <a:spcPts val="0"/>
                        </a:spcAft>
                      </a:pPr>
                      <a:r>
                        <a:rPr lang="fa-IR" sz="2000">
                          <a:effectLst/>
                          <a:latin typeface="Doulos SIL" panose="02000500070000020004" pitchFamily="2" charset="0"/>
                          <a:ea typeface="Doulos SIL" panose="02000500070000020004" pitchFamily="2" charset="0"/>
                        </a:rPr>
                        <a:t>سفره</a:t>
                      </a:r>
                      <a:endParaRPr lang="en-US" sz="2000">
                        <a:effectLst/>
                        <a:latin typeface="Doulos SIL" panose="02000500070000020004" pitchFamily="2" charset="0"/>
                        <a:ea typeface="Doulos SIL" panose="02000500070000020004" pitchFamily="2" charset="0"/>
                        <a:cs typeface="Doulos SIL" panose="02000500070000020004" pitchFamily="2" charset="0"/>
                      </a:endParaRPr>
                    </a:p>
                  </a:txBody>
                  <a:tcPr marL="36195" marR="36195" marT="0" marB="0" anchor="ctr"/>
                </a:tc>
                <a:tc>
                  <a:txBody>
                    <a:bodyPr/>
                    <a:lstStyle/>
                    <a:p>
                      <a:pPr algn="ctr" rtl="0">
                        <a:lnSpc>
                          <a:spcPct val="107000"/>
                        </a:lnSpc>
                        <a:spcAft>
                          <a:spcPts val="0"/>
                        </a:spcAft>
                      </a:pPr>
                      <a:r>
                        <a:rPr lang="en-US" sz="2000" dirty="0">
                          <a:effectLst/>
                          <a:latin typeface="Doulos SIL" panose="02000500070000020004" pitchFamily="2" charset="0"/>
                          <a:ea typeface="Doulos SIL" panose="02000500070000020004" pitchFamily="2" charset="0"/>
                          <a:cs typeface="Doulos SIL" panose="02000500070000020004" pitchFamily="2" charset="0"/>
                        </a:rPr>
                        <a:t>[</a:t>
                      </a:r>
                      <a:r>
                        <a:rPr lang="en-US" sz="2000" dirty="0" err="1">
                          <a:effectLst/>
                          <a:latin typeface="Doulos SIL" panose="02000500070000020004" pitchFamily="2" charset="0"/>
                          <a:ea typeface="Doulos SIL" panose="02000500070000020004" pitchFamily="2" charset="0"/>
                          <a:cs typeface="Doulos SIL" panose="02000500070000020004" pitchFamily="2" charset="0"/>
                        </a:rPr>
                        <a:t>sorfe</a:t>
                      </a:r>
                      <a:r>
                        <a:rPr lang="en-US" sz="2000" dirty="0">
                          <a:effectLst/>
                          <a:latin typeface="Doulos SIL" panose="02000500070000020004" pitchFamily="2" charset="0"/>
                          <a:ea typeface="Doulos SIL" panose="02000500070000020004" pitchFamily="2" charset="0"/>
                          <a:cs typeface="Doulos SIL" panose="02000500070000020004" pitchFamily="2" charset="0"/>
                        </a:rPr>
                        <a:t>]</a:t>
                      </a:r>
                    </a:p>
                  </a:txBody>
                  <a:tcPr marL="36195" marR="36195" marT="0" marB="0" anchor="ctr"/>
                </a:tc>
                <a:extLst>
                  <a:ext uri="{0D108BD9-81ED-4DB2-BD59-A6C34878D82A}">
                    <a16:rowId xmlns:a16="http://schemas.microsoft.com/office/drawing/2014/main" xmlns="" val="2413633620"/>
                  </a:ext>
                </a:extLst>
              </a:tr>
            </a:tbl>
          </a:graphicData>
        </a:graphic>
      </p:graphicFrame>
    </p:spTree>
    <p:extLst>
      <p:ext uri="{BB962C8B-B14F-4D97-AF65-F5344CB8AC3E}">
        <p14:creationId xmlns:p14="http://schemas.microsoft.com/office/powerpoint/2010/main" val="27474542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342900" lvl="0" indent="-342900" algn="ctr" rtl="1">
              <a:lnSpc>
                <a:spcPct val="107000"/>
              </a:lnSpc>
              <a:spcBef>
                <a:spcPts val="1000"/>
              </a:spcBef>
            </a:pPr>
            <a:r>
              <a:rPr lang="fa-IR" sz="4000" b="1" dirty="0">
                <a:solidFill>
                  <a:prstClr val="white"/>
                </a:solidFill>
                <a:latin typeface="Doulos SIL" panose="02000500070000020004" pitchFamily="2" charset="0"/>
                <a:ea typeface="Calibri" panose="020F0502020204030204" pitchFamily="34" charset="0"/>
                <a:cs typeface="ABLotus"/>
              </a:rPr>
              <a:t>کوتاه</a:t>
            </a:r>
            <a:r>
              <a:rPr lang="en-US" sz="4000" b="1" dirty="0">
                <a:solidFill>
                  <a:prstClr val="white"/>
                </a:solidFill>
                <a:latin typeface="Doulos SIL" panose="02000500070000020004" pitchFamily="2" charset="0"/>
                <a:ea typeface="Calibri" panose="020F0502020204030204" pitchFamily="34" charset="0"/>
                <a:cs typeface="ABLotus"/>
              </a:rPr>
              <a:t>‌</a:t>
            </a:r>
            <a:r>
              <a:rPr lang="fa-IR" sz="4000" b="1" dirty="0">
                <a:solidFill>
                  <a:prstClr val="white"/>
                </a:solidFill>
                <a:latin typeface="Doulos SIL" panose="02000500070000020004" pitchFamily="2" charset="0"/>
                <a:ea typeface="Calibri" panose="020F0502020204030204" pitchFamily="34" charset="0"/>
                <a:cs typeface="ABLotus"/>
              </a:rPr>
              <a:t>شدگی و کشیده‌شدگی واکه</a:t>
            </a:r>
            <a:r>
              <a:rPr lang="en-US" sz="4000" b="1" dirty="0">
                <a:solidFill>
                  <a:prstClr val="white"/>
                </a:solidFill>
                <a:latin typeface="Doulos SIL" panose="02000500070000020004" pitchFamily="2" charset="0"/>
                <a:ea typeface="Calibri" panose="020F0502020204030204" pitchFamily="34" charset="0"/>
                <a:cs typeface="ABLotus"/>
              </a:rPr>
              <a:t>‌</a:t>
            </a:r>
            <a:r>
              <a:rPr lang="fa-IR" sz="4000" b="1" dirty="0">
                <a:solidFill>
                  <a:prstClr val="white"/>
                </a:solidFill>
                <a:latin typeface="Doulos SIL" panose="02000500070000020004" pitchFamily="2" charset="0"/>
                <a:ea typeface="Calibri" panose="020F0502020204030204" pitchFamily="34" charset="0"/>
                <a:cs typeface="ABLotus"/>
              </a:rPr>
              <a:t>ها </a:t>
            </a:r>
            <a:r>
              <a:rPr lang="en-US" sz="1600" dirty="0">
                <a:solidFill>
                  <a:prstClr val="white"/>
                </a:solidFill>
                <a:latin typeface="Calibri" panose="020F0502020204030204" pitchFamily="34" charset="0"/>
                <a:ea typeface="Calibri" panose="020F0502020204030204" pitchFamily="34" charset="0"/>
                <a:cs typeface="Arial" panose="020B0604020202020204" pitchFamily="34" charset="0"/>
              </a:rPr>
              <a:t/>
            </a:r>
            <a:br>
              <a:rPr lang="en-US" sz="1600" dirty="0">
                <a:solidFill>
                  <a:prstClr val="white"/>
                </a:solidFill>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p:cNvSpPr>
            <a:spLocks noGrp="1"/>
          </p:cNvSpPr>
          <p:nvPr>
            <p:ph idx="1"/>
          </p:nvPr>
        </p:nvSpPr>
        <p:spPr/>
        <p:txBody>
          <a:bodyPr/>
          <a:lstStyle/>
          <a:p>
            <a:pPr algn="just" rtl="1">
              <a:lnSpc>
                <a:spcPct val="107000"/>
              </a:lnSpc>
            </a:pPr>
            <a:r>
              <a:rPr lang="fa-IR" sz="3200" b="1" dirty="0" smtClean="0">
                <a:latin typeface="Doulos SIL" panose="02000500070000020004" pitchFamily="2" charset="0"/>
                <a:ea typeface="Calibri" panose="020F0502020204030204" pitchFamily="34" charset="0"/>
                <a:cs typeface="ABLotus"/>
              </a:rPr>
              <a:t>9. کوتاه</a:t>
            </a:r>
            <a:r>
              <a:rPr lang="en-US" sz="3200" b="1" dirty="0">
                <a:latin typeface="Doulos SIL" panose="02000500070000020004" pitchFamily="2" charset="0"/>
                <a:ea typeface="Calibri" panose="020F0502020204030204" pitchFamily="34" charset="0"/>
                <a:cs typeface="ABLotus"/>
              </a:rPr>
              <a:t>‌</a:t>
            </a:r>
            <a:r>
              <a:rPr lang="fa-IR" sz="3200" b="1" dirty="0">
                <a:latin typeface="Doulos SIL" panose="02000500070000020004" pitchFamily="2" charset="0"/>
                <a:ea typeface="Calibri" panose="020F0502020204030204" pitchFamily="34" charset="0"/>
                <a:cs typeface="ABLotus"/>
              </a:rPr>
              <a:t>شدگی و کشیده‌شدگی واکه</a:t>
            </a:r>
            <a:r>
              <a:rPr lang="en-US" sz="3200" b="1" dirty="0">
                <a:latin typeface="Doulos SIL" panose="02000500070000020004" pitchFamily="2" charset="0"/>
                <a:ea typeface="Calibri" panose="020F0502020204030204" pitchFamily="34" charset="0"/>
                <a:cs typeface="ABLotus"/>
              </a:rPr>
              <a:t>‌</a:t>
            </a:r>
            <a:r>
              <a:rPr lang="fa-IR" sz="3200" b="1" dirty="0">
                <a:latin typeface="Doulos SIL" panose="02000500070000020004" pitchFamily="2" charset="0"/>
                <a:ea typeface="Calibri" panose="020F0502020204030204" pitchFamily="34" charset="0"/>
                <a:cs typeface="ABLotus"/>
              </a:rPr>
              <a:t>ها </a:t>
            </a:r>
            <a:endParaRPr lang="en-US" sz="3200" dirty="0">
              <a:latin typeface="Calibri" panose="020F0502020204030204" pitchFamily="34" charset="0"/>
              <a:ea typeface="Calibri" panose="020F0502020204030204" pitchFamily="34" charset="0"/>
              <a:cs typeface="Arial" panose="020B0604020202020204" pitchFamily="34" charset="0"/>
            </a:endParaRPr>
          </a:p>
          <a:p>
            <a:pPr algn="just" rtl="1"/>
            <a:r>
              <a:rPr lang="fa-IR" dirty="0">
                <a:latin typeface="Doulos SIL" panose="02000500070000020004" pitchFamily="2" charset="0"/>
                <a:ea typeface="Calibri" panose="020F0502020204030204" pitchFamily="34" charset="0"/>
                <a:cs typeface="ABLotus"/>
              </a:rPr>
              <a:t>در برخی از واژه‌</a:t>
            </a:r>
            <a:r>
              <a:rPr lang="en-US" sz="1600" dirty="0" smtClean="0">
                <a:latin typeface="Doulos SIL" panose="02000500070000020004" pitchFamily="2" charset="0"/>
                <a:ea typeface="Calibri" panose="020F0502020204030204" pitchFamily="34" charset="0"/>
                <a:cs typeface="ABLotus"/>
              </a:rPr>
              <a:t>‌</a:t>
            </a:r>
            <a:r>
              <a:rPr lang="fa-IR" sz="1600" dirty="0" smtClean="0">
                <a:latin typeface="Doulos SIL" panose="02000500070000020004" pitchFamily="2" charset="0"/>
                <a:ea typeface="Calibri" panose="020F0502020204030204" pitchFamily="34" charset="0"/>
                <a:cs typeface="ABLotus"/>
              </a:rPr>
              <a:t> </a:t>
            </a:r>
            <a:r>
              <a:rPr lang="fa-IR" dirty="0" smtClean="0">
                <a:latin typeface="Doulos SIL" panose="02000500070000020004" pitchFamily="2" charset="0"/>
                <a:ea typeface="Calibri" panose="020F0502020204030204" pitchFamily="34" charset="0"/>
                <a:cs typeface="ABLotus"/>
              </a:rPr>
              <a:t>واکه‌</a:t>
            </a:r>
            <a:r>
              <a:rPr lang="en-US" sz="1600" dirty="0">
                <a:latin typeface="Doulos SIL" panose="02000500070000020004" pitchFamily="2" charset="0"/>
                <a:ea typeface="Calibri" panose="020F0502020204030204" pitchFamily="34" charset="0"/>
                <a:cs typeface="ABLotus"/>
              </a:rPr>
              <a:t>‌</a:t>
            </a:r>
            <a:r>
              <a:rPr lang="fa-IR" dirty="0">
                <a:latin typeface="Doulos SIL" panose="02000500070000020004" pitchFamily="2" charset="0"/>
                <a:ea typeface="Calibri" panose="020F0502020204030204" pitchFamily="34" charset="0"/>
                <a:cs typeface="ABLotus"/>
              </a:rPr>
              <a:t>های کشیده به واکه</a:t>
            </a:r>
            <a:r>
              <a:rPr lang="en-US" sz="1600" dirty="0">
                <a:latin typeface="Doulos SIL" panose="02000500070000020004" pitchFamily="2" charset="0"/>
                <a:ea typeface="Calibri" panose="020F0502020204030204" pitchFamily="34" charset="0"/>
                <a:cs typeface="ABLotus"/>
              </a:rPr>
              <a:t>‌</a:t>
            </a:r>
            <a:r>
              <a:rPr lang="fa-IR" dirty="0">
                <a:latin typeface="Doulos SIL" panose="02000500070000020004" pitchFamily="2" charset="0"/>
                <a:ea typeface="Calibri" panose="020F0502020204030204" pitchFamily="34" charset="0"/>
                <a:cs typeface="ABLotus"/>
              </a:rPr>
              <a:t>های کوتاه متناظر تبدیل می</a:t>
            </a:r>
            <a:r>
              <a:rPr lang="en-US" sz="1600" dirty="0">
                <a:latin typeface="Doulos SIL" panose="02000500070000020004" pitchFamily="2" charset="0"/>
                <a:ea typeface="Calibri" panose="020F0502020204030204" pitchFamily="34" charset="0"/>
                <a:cs typeface="ABLotus"/>
              </a:rPr>
              <a:t>‌‌</a:t>
            </a:r>
            <a:r>
              <a:rPr lang="fa-IR" dirty="0">
                <a:latin typeface="Doulos SIL" panose="02000500070000020004" pitchFamily="2" charset="0"/>
                <a:ea typeface="Calibri" panose="020F0502020204030204" pitchFamily="34" charset="0"/>
                <a:cs typeface="ABLotus"/>
              </a:rPr>
              <a:t>شوند، گاهی نیز عکس این فرایند رخ </a:t>
            </a:r>
            <a:r>
              <a:rPr lang="fa-IR" dirty="0" smtClean="0">
                <a:latin typeface="Doulos SIL" panose="02000500070000020004" pitchFamily="2" charset="0"/>
                <a:ea typeface="Calibri" panose="020F0502020204030204" pitchFamily="34" charset="0"/>
                <a:cs typeface="ABLotus"/>
              </a:rPr>
              <a:t>می‌دهد:</a:t>
            </a:r>
          </a:p>
          <a:p>
            <a:pPr algn="just" rtl="1"/>
            <a:endParaRPr lang="fa-IR" dirty="0" smtClean="0">
              <a:latin typeface="Doulos SIL" panose="02000500070000020004" pitchFamily="2" charset="0"/>
              <a:ea typeface="Calibri" panose="020F0502020204030204" pitchFamily="34" charset="0"/>
              <a:cs typeface="ABLotus"/>
            </a:endParaRPr>
          </a:p>
          <a:p>
            <a:pPr algn="just" rtl="1"/>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38488473"/>
              </p:ext>
            </p:extLst>
          </p:nvPr>
        </p:nvGraphicFramePr>
        <p:xfrm>
          <a:off x="3138059" y="3413053"/>
          <a:ext cx="3338624" cy="2509284"/>
        </p:xfrm>
        <a:graphic>
          <a:graphicData uri="http://schemas.openxmlformats.org/drawingml/2006/table">
            <a:tbl>
              <a:tblPr rtl="1" firstRow="1" firstCol="1" bandRow="1">
                <a:tableStyleId>{5C22544A-7EE6-4342-B048-85BDC9FD1C3A}</a:tableStyleId>
              </a:tblPr>
              <a:tblGrid>
                <a:gridCol w="1669312">
                  <a:extLst>
                    <a:ext uri="{9D8B030D-6E8A-4147-A177-3AD203B41FA5}">
                      <a16:colId xmlns:a16="http://schemas.microsoft.com/office/drawing/2014/main" xmlns="" val="1313794089"/>
                    </a:ext>
                  </a:extLst>
                </a:gridCol>
                <a:gridCol w="1669312">
                  <a:extLst>
                    <a:ext uri="{9D8B030D-6E8A-4147-A177-3AD203B41FA5}">
                      <a16:colId xmlns:a16="http://schemas.microsoft.com/office/drawing/2014/main" xmlns="" val="4170868070"/>
                    </a:ext>
                  </a:extLst>
                </a:gridCol>
              </a:tblGrid>
              <a:tr h="627321">
                <a:tc>
                  <a:txBody>
                    <a:bodyPr/>
                    <a:lstStyle/>
                    <a:p>
                      <a:pPr algn="ctr" rtl="1">
                        <a:lnSpc>
                          <a:spcPct val="107000"/>
                        </a:lnSpc>
                        <a:spcAft>
                          <a:spcPts val="0"/>
                        </a:spcAft>
                      </a:pPr>
                      <a:r>
                        <a:rPr lang="fa-IR" sz="2400" dirty="0">
                          <a:effectLst/>
                          <a:latin typeface="Doulos SIL" panose="02000500070000020004" pitchFamily="2" charset="0"/>
                          <a:ea typeface="Doulos SIL" panose="02000500070000020004" pitchFamily="2" charset="0"/>
                        </a:rPr>
                        <a:t>آشغال</a:t>
                      </a:r>
                      <a:endParaRPr lang="en-US" sz="2400" dirty="0">
                        <a:effectLst/>
                        <a:latin typeface="Doulos SIL" panose="02000500070000020004" pitchFamily="2" charset="0"/>
                        <a:ea typeface="Doulos SIL" panose="02000500070000020004" pitchFamily="2" charset="0"/>
                        <a:cs typeface="Doulos SIL" panose="02000500070000020004" pitchFamily="2" charset="0"/>
                      </a:endParaRPr>
                    </a:p>
                  </a:txBody>
                  <a:tcPr marL="36195" marR="36195" marT="0" marB="0" anchor="ctr"/>
                </a:tc>
                <a:tc>
                  <a:txBody>
                    <a:bodyPr/>
                    <a:lstStyle/>
                    <a:p>
                      <a:pPr algn="ctr" rtl="1">
                        <a:lnSpc>
                          <a:spcPct val="107000"/>
                        </a:lnSpc>
                        <a:spcAft>
                          <a:spcPts val="0"/>
                        </a:spcAft>
                      </a:pPr>
                      <a:r>
                        <a:rPr lang="en-US" sz="2400">
                          <a:effectLst/>
                          <a:latin typeface="Doulos SIL" panose="02000500070000020004" pitchFamily="2" charset="0"/>
                          <a:ea typeface="Doulos SIL" panose="02000500070000020004" pitchFamily="2" charset="0"/>
                          <a:cs typeface="Doulos SIL" panose="02000500070000020004" pitchFamily="2" charset="0"/>
                        </a:rPr>
                        <a:t>[Ɂašqâl]</a:t>
                      </a:r>
                    </a:p>
                  </a:txBody>
                  <a:tcPr marL="36195" marR="36195" marT="0" marB="0" anchor="ctr"/>
                </a:tc>
                <a:extLst>
                  <a:ext uri="{0D108BD9-81ED-4DB2-BD59-A6C34878D82A}">
                    <a16:rowId xmlns:a16="http://schemas.microsoft.com/office/drawing/2014/main" xmlns="" val="9225491"/>
                  </a:ext>
                </a:extLst>
              </a:tr>
              <a:tr h="627321">
                <a:tc>
                  <a:txBody>
                    <a:bodyPr/>
                    <a:lstStyle/>
                    <a:p>
                      <a:pPr algn="ctr" rtl="1">
                        <a:lnSpc>
                          <a:spcPct val="107000"/>
                        </a:lnSpc>
                        <a:spcAft>
                          <a:spcPts val="0"/>
                        </a:spcAft>
                      </a:pPr>
                      <a:r>
                        <a:rPr lang="fa-IR" sz="2400">
                          <a:effectLst/>
                          <a:latin typeface="Doulos SIL" panose="02000500070000020004" pitchFamily="2" charset="0"/>
                          <a:ea typeface="Doulos SIL" panose="02000500070000020004" pitchFamily="2" charset="0"/>
                        </a:rPr>
                        <a:t>تابلو</a:t>
                      </a:r>
                      <a:endParaRPr lang="en-US" sz="2400">
                        <a:effectLst/>
                        <a:latin typeface="Doulos SIL" panose="02000500070000020004" pitchFamily="2" charset="0"/>
                        <a:ea typeface="Doulos SIL" panose="02000500070000020004" pitchFamily="2" charset="0"/>
                        <a:cs typeface="Doulos SIL" panose="02000500070000020004" pitchFamily="2" charset="0"/>
                      </a:endParaRPr>
                    </a:p>
                  </a:txBody>
                  <a:tcPr marL="36195" marR="36195" marT="0" marB="0" anchor="ctr"/>
                </a:tc>
                <a:tc>
                  <a:txBody>
                    <a:bodyPr/>
                    <a:lstStyle/>
                    <a:p>
                      <a:pPr algn="ctr" rtl="0">
                        <a:lnSpc>
                          <a:spcPct val="107000"/>
                        </a:lnSpc>
                        <a:spcAft>
                          <a:spcPts val="0"/>
                        </a:spcAft>
                      </a:pPr>
                      <a:r>
                        <a:rPr lang="en-US" sz="2400" dirty="0">
                          <a:effectLst/>
                          <a:latin typeface="Doulos SIL" panose="02000500070000020004" pitchFamily="2" charset="0"/>
                          <a:ea typeface="Doulos SIL" panose="02000500070000020004" pitchFamily="2" charset="0"/>
                          <a:cs typeface="Doulos SIL" panose="02000500070000020004" pitchFamily="2" charset="0"/>
                        </a:rPr>
                        <a:t>[</a:t>
                      </a:r>
                      <a:r>
                        <a:rPr lang="en-US" sz="2400" dirty="0" err="1">
                          <a:effectLst/>
                          <a:latin typeface="Doulos SIL" panose="02000500070000020004" pitchFamily="2" charset="0"/>
                          <a:ea typeface="Doulos SIL" panose="02000500070000020004" pitchFamily="2" charset="0"/>
                          <a:cs typeface="Doulos SIL" panose="02000500070000020004" pitchFamily="2" charset="0"/>
                        </a:rPr>
                        <a:t>tablu</a:t>
                      </a:r>
                      <a:r>
                        <a:rPr lang="en-US" sz="2400" dirty="0">
                          <a:effectLst/>
                          <a:latin typeface="Doulos SIL" panose="02000500070000020004" pitchFamily="2" charset="0"/>
                          <a:ea typeface="Doulos SIL" panose="02000500070000020004" pitchFamily="2" charset="0"/>
                          <a:cs typeface="Doulos SIL" panose="02000500070000020004" pitchFamily="2" charset="0"/>
                        </a:rPr>
                        <a:t>]</a:t>
                      </a:r>
                    </a:p>
                  </a:txBody>
                  <a:tcPr marL="36195" marR="36195" marT="0" marB="0" anchor="ctr"/>
                </a:tc>
                <a:extLst>
                  <a:ext uri="{0D108BD9-81ED-4DB2-BD59-A6C34878D82A}">
                    <a16:rowId xmlns:a16="http://schemas.microsoft.com/office/drawing/2014/main" xmlns="" val="1987990773"/>
                  </a:ext>
                </a:extLst>
              </a:tr>
              <a:tr h="627321">
                <a:tc>
                  <a:txBody>
                    <a:bodyPr/>
                    <a:lstStyle/>
                    <a:p>
                      <a:pPr algn="ctr" rtl="1">
                        <a:lnSpc>
                          <a:spcPct val="107000"/>
                        </a:lnSpc>
                        <a:spcAft>
                          <a:spcPts val="0"/>
                        </a:spcAft>
                      </a:pPr>
                      <a:r>
                        <a:rPr lang="fa-IR" sz="2400">
                          <a:effectLst/>
                          <a:latin typeface="Doulos SIL" panose="02000500070000020004" pitchFamily="2" charset="0"/>
                          <a:ea typeface="Doulos SIL" panose="02000500070000020004" pitchFamily="2" charset="0"/>
                        </a:rPr>
                        <a:t>عروس</a:t>
                      </a:r>
                      <a:endParaRPr lang="en-US" sz="2400">
                        <a:effectLst/>
                        <a:latin typeface="Doulos SIL" panose="02000500070000020004" pitchFamily="2" charset="0"/>
                        <a:ea typeface="Doulos SIL" panose="02000500070000020004" pitchFamily="2" charset="0"/>
                        <a:cs typeface="Doulos SIL" panose="02000500070000020004" pitchFamily="2" charset="0"/>
                      </a:endParaRPr>
                    </a:p>
                  </a:txBody>
                  <a:tcPr marL="36195" marR="36195" marT="0" marB="0" anchor="ctr"/>
                </a:tc>
                <a:tc>
                  <a:txBody>
                    <a:bodyPr/>
                    <a:lstStyle/>
                    <a:p>
                      <a:pPr algn="ctr" rtl="1">
                        <a:lnSpc>
                          <a:spcPct val="107000"/>
                        </a:lnSpc>
                        <a:spcAft>
                          <a:spcPts val="0"/>
                        </a:spcAft>
                      </a:pPr>
                      <a:r>
                        <a:rPr lang="en-US" sz="2400" dirty="0">
                          <a:effectLst/>
                          <a:latin typeface="Doulos SIL" panose="02000500070000020004" pitchFamily="2" charset="0"/>
                          <a:ea typeface="Doulos SIL" panose="02000500070000020004" pitchFamily="2" charset="0"/>
                          <a:cs typeface="Doulos SIL" panose="02000500070000020004" pitchFamily="2" charset="0"/>
                        </a:rPr>
                        <a:t>[Ɂ</a:t>
                      </a:r>
                      <a:r>
                        <a:rPr lang="en-US" sz="2400" dirty="0" err="1">
                          <a:effectLst/>
                          <a:latin typeface="Doulos SIL" panose="02000500070000020004" pitchFamily="2" charset="0"/>
                          <a:ea typeface="Doulos SIL" panose="02000500070000020004" pitchFamily="2" charset="0"/>
                          <a:cs typeface="Doulos SIL" panose="02000500070000020004" pitchFamily="2" charset="0"/>
                        </a:rPr>
                        <a:t>âris</a:t>
                      </a:r>
                      <a:r>
                        <a:rPr lang="en-US" sz="2400" dirty="0">
                          <a:effectLst/>
                          <a:latin typeface="Doulos SIL" panose="02000500070000020004" pitchFamily="2" charset="0"/>
                          <a:ea typeface="Doulos SIL" panose="02000500070000020004" pitchFamily="2" charset="0"/>
                          <a:cs typeface="Doulos SIL" panose="02000500070000020004" pitchFamily="2" charset="0"/>
                        </a:rPr>
                        <a:t>]</a:t>
                      </a:r>
                    </a:p>
                  </a:txBody>
                  <a:tcPr marL="36195" marR="36195" marT="0" marB="0" anchor="ctr"/>
                </a:tc>
                <a:extLst>
                  <a:ext uri="{0D108BD9-81ED-4DB2-BD59-A6C34878D82A}">
                    <a16:rowId xmlns:a16="http://schemas.microsoft.com/office/drawing/2014/main" xmlns="" val="477147623"/>
                  </a:ext>
                </a:extLst>
              </a:tr>
              <a:tr h="627321">
                <a:tc>
                  <a:txBody>
                    <a:bodyPr/>
                    <a:lstStyle/>
                    <a:p>
                      <a:pPr algn="ctr" rtl="1">
                        <a:lnSpc>
                          <a:spcPct val="107000"/>
                        </a:lnSpc>
                        <a:spcAft>
                          <a:spcPts val="0"/>
                        </a:spcAft>
                      </a:pPr>
                      <a:r>
                        <a:rPr lang="fa-IR" sz="2400">
                          <a:effectLst/>
                          <a:latin typeface="Doulos SIL" panose="02000500070000020004" pitchFamily="2" charset="0"/>
                          <a:ea typeface="Doulos SIL" panose="02000500070000020004" pitchFamily="2" charset="0"/>
                        </a:rPr>
                        <a:t>عمو</a:t>
                      </a:r>
                      <a:endParaRPr lang="en-US" sz="2400">
                        <a:effectLst/>
                        <a:latin typeface="Doulos SIL" panose="02000500070000020004" pitchFamily="2" charset="0"/>
                        <a:ea typeface="Doulos SIL" panose="02000500070000020004" pitchFamily="2" charset="0"/>
                        <a:cs typeface="Doulos SIL" panose="02000500070000020004" pitchFamily="2" charset="0"/>
                      </a:endParaRPr>
                    </a:p>
                  </a:txBody>
                  <a:tcPr marL="36195" marR="36195" marT="0" marB="0" anchor="ctr"/>
                </a:tc>
                <a:tc>
                  <a:txBody>
                    <a:bodyPr/>
                    <a:lstStyle/>
                    <a:p>
                      <a:pPr algn="ctr" rtl="0">
                        <a:lnSpc>
                          <a:spcPct val="107000"/>
                        </a:lnSpc>
                        <a:spcAft>
                          <a:spcPts val="0"/>
                        </a:spcAft>
                      </a:pPr>
                      <a:r>
                        <a:rPr lang="en-US" sz="2400" dirty="0">
                          <a:effectLst/>
                          <a:latin typeface="Doulos SIL" panose="02000500070000020004" pitchFamily="2" charset="0"/>
                          <a:ea typeface="Doulos SIL" panose="02000500070000020004" pitchFamily="2" charset="0"/>
                          <a:cs typeface="Doulos SIL" panose="02000500070000020004" pitchFamily="2" charset="0"/>
                        </a:rPr>
                        <a:t>[Ɂ</a:t>
                      </a:r>
                      <a:r>
                        <a:rPr lang="en-US" sz="2400" dirty="0" err="1">
                          <a:effectLst/>
                          <a:latin typeface="Doulos SIL" panose="02000500070000020004" pitchFamily="2" charset="0"/>
                          <a:ea typeface="Doulos SIL" panose="02000500070000020004" pitchFamily="2" charset="0"/>
                          <a:cs typeface="Doulos SIL" panose="02000500070000020004" pitchFamily="2" charset="0"/>
                        </a:rPr>
                        <a:t>âmu</a:t>
                      </a:r>
                      <a:r>
                        <a:rPr lang="en-US" sz="2400" dirty="0">
                          <a:effectLst/>
                          <a:latin typeface="Doulos SIL" panose="02000500070000020004" pitchFamily="2" charset="0"/>
                          <a:ea typeface="Doulos SIL" panose="02000500070000020004" pitchFamily="2" charset="0"/>
                          <a:cs typeface="Doulos SIL" panose="02000500070000020004" pitchFamily="2" charset="0"/>
                        </a:rPr>
                        <a:t>]</a:t>
                      </a:r>
                    </a:p>
                  </a:txBody>
                  <a:tcPr marL="36195" marR="36195" marT="0" marB="0" anchor="ctr"/>
                </a:tc>
                <a:extLst>
                  <a:ext uri="{0D108BD9-81ED-4DB2-BD59-A6C34878D82A}">
                    <a16:rowId xmlns:a16="http://schemas.microsoft.com/office/drawing/2014/main" xmlns="" val="504339366"/>
                  </a:ext>
                </a:extLst>
              </a:tr>
            </a:tbl>
          </a:graphicData>
        </a:graphic>
      </p:graphicFrame>
    </p:spTree>
    <p:extLst>
      <p:ext uri="{BB962C8B-B14F-4D97-AF65-F5344CB8AC3E}">
        <p14:creationId xmlns:p14="http://schemas.microsoft.com/office/powerpoint/2010/main" val="3050821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fa-IR" dirty="0" smtClean="0"/>
              <a:t>آواشناسی صوت‌شناختی (آکوستیکی)</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32313939"/>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امواج صوتی و نرم‌افزار پرت</a:t>
            </a:r>
            <a:endParaRPr lang="en-US" dirty="0"/>
          </a:p>
        </p:txBody>
      </p:sp>
      <p:sp>
        <p:nvSpPr>
          <p:cNvPr id="3" name="Content Placeholder 2"/>
          <p:cNvSpPr>
            <a:spLocks noGrp="1"/>
          </p:cNvSpPr>
          <p:nvPr>
            <p:ph idx="1"/>
          </p:nvPr>
        </p:nvSpPr>
        <p:spPr/>
        <p:txBody>
          <a:bodyPr>
            <a:normAutofit/>
          </a:bodyPr>
          <a:lstStyle/>
          <a:p>
            <a:pPr algn="just" rtl="1"/>
            <a:r>
              <a:rPr lang="fa-IR" sz="2400" dirty="0" smtClean="0"/>
              <a:t>گفتار در واقع تولید امواج صوتی است</a:t>
            </a:r>
            <a:r>
              <a:rPr lang="fa-IR" sz="2400" dirty="0"/>
              <a:t>. . امواج صوتی گفتار (نوسانات فشار در حال حرکت) پس از انتشار در هوا یا سایر رساناها با گوش بیرونی برخورد می‌کنند. از مجرای گوش می‌گذرند و باعث تکان خوردن پردۀ گوش </a:t>
            </a:r>
            <a:r>
              <a:rPr lang="fa-IR" sz="2400" dirty="0" smtClean="0"/>
              <a:t>می‌شوند.</a:t>
            </a:r>
          </a:p>
          <a:p>
            <a:pPr algn="just" rtl="1"/>
            <a:r>
              <a:rPr lang="fa-IR" sz="2400" dirty="0" smtClean="0"/>
              <a:t>موج صوتی پدیده‌ای فیزیکی است و مانند سایر پدیده‌های فیزیکی به روش آزمایشگاهی و علمی قابل بررسی است.</a:t>
            </a:r>
          </a:p>
          <a:p>
            <a:pPr algn="just" rtl="1"/>
            <a:r>
              <a:rPr lang="fa-IR" sz="2400" dirty="0" smtClean="0"/>
              <a:t>بررسی آزمایشگاهی گفتار در گذشته نیازمند امکانات و تجهیزات متعدد و گران‌قیمت بود، اما امروزه با استفاده از نرم‌افزار آواشناسی پرت </a:t>
            </a:r>
            <a:r>
              <a:rPr lang="en-US" sz="2400" dirty="0" err="1" smtClean="0"/>
              <a:t>Praat</a:t>
            </a:r>
            <a:r>
              <a:rPr lang="fa-IR" sz="2400" dirty="0"/>
              <a:t> </a:t>
            </a:r>
            <a:r>
              <a:rPr lang="fa-IR" sz="2400" dirty="0" smtClean="0"/>
              <a:t>بررسی آزمایشگاهی گفتار بسیار ساده‌تر و تقریباً بی‌هزینه شده است. این نرم‌افزار را می‌توان از آدرس اینترنتی زیر دانلود کرد:</a:t>
            </a:r>
          </a:p>
          <a:p>
            <a:pPr algn="just" rtl="1"/>
            <a:r>
              <a:rPr lang="en-US" sz="2400" dirty="0"/>
              <a:t>https://www.fon.hum.uva.nl/praat/</a:t>
            </a:r>
            <a:endParaRPr lang="fa-IR" sz="2400" dirty="0" smtClean="0"/>
          </a:p>
          <a:p>
            <a:pPr algn="just" rtl="1"/>
            <a:endParaRPr lang="en-US" dirty="0"/>
          </a:p>
        </p:txBody>
      </p:sp>
    </p:spTree>
    <p:extLst>
      <p:ext uri="{BB962C8B-B14F-4D97-AF65-F5344CB8AC3E}">
        <p14:creationId xmlns:p14="http://schemas.microsoft.com/office/powerpoint/2010/main" val="20066916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2057" y="340242"/>
            <a:ext cx="5039832" cy="6103088"/>
          </a:xfrm>
          <a:prstGeom prst="rect">
            <a:avLst/>
          </a:prstGeom>
        </p:spPr>
      </p:pic>
    </p:spTree>
    <p:extLst>
      <p:ext uri="{BB962C8B-B14F-4D97-AF65-F5344CB8AC3E}">
        <p14:creationId xmlns:p14="http://schemas.microsoft.com/office/powerpoint/2010/main" val="1502905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930" y="1321771"/>
            <a:ext cx="10058400" cy="5217844"/>
          </a:xfrm>
          <a:prstGeom prst="rect">
            <a:avLst/>
          </a:prstGeom>
        </p:spPr>
      </p:pic>
    </p:spTree>
    <p:extLst>
      <p:ext uri="{BB962C8B-B14F-4D97-AF65-F5344CB8AC3E}">
        <p14:creationId xmlns:p14="http://schemas.microsoft.com/office/powerpoint/2010/main" val="3733146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فواید آواشناسی صوت‌شناختی </a:t>
            </a:r>
            <a:endParaRPr lang="en-US" dirty="0"/>
          </a:p>
        </p:txBody>
      </p:sp>
      <p:sp>
        <p:nvSpPr>
          <p:cNvPr id="3" name="Content Placeholder 2"/>
          <p:cNvSpPr>
            <a:spLocks noGrp="1"/>
          </p:cNvSpPr>
          <p:nvPr>
            <p:ph idx="1"/>
          </p:nvPr>
        </p:nvSpPr>
        <p:spPr/>
        <p:txBody>
          <a:bodyPr>
            <a:normAutofit/>
          </a:bodyPr>
          <a:lstStyle/>
          <a:p>
            <a:pPr algn="just" rtl="1"/>
            <a:r>
              <a:rPr lang="fa-IR" sz="2800" dirty="0"/>
              <a:t>آواشناسی صوت‌شناختی  بررسی دقیق و عینی گفتار را میسر می‌سازد. با استفاده از نرم‌افزارهای تحلیل صوت و با  شناخت مشخصه‌های صوتی گفتار، می‌توان آواهای هر زبان یا گویش را با دقت و آن‌ گونه که گویشوران آن‌ها را تلفظ می‌کنند، توصیف نمود و تفاوت‌های گونه‌های مختلف زبانی را توضیح </a:t>
            </a:r>
            <a:r>
              <a:rPr lang="fa-IR" sz="2800" dirty="0" smtClean="0"/>
              <a:t>داد</a:t>
            </a:r>
            <a:endParaRPr lang="en-US" sz="2800" dirty="0" smtClean="0"/>
          </a:p>
          <a:p>
            <a:pPr algn="just" rtl="1"/>
            <a:r>
              <a:rPr lang="fa-IR" sz="2800" dirty="0" smtClean="0"/>
              <a:t> به‌ویژه </a:t>
            </a:r>
            <a:r>
              <a:rPr lang="fa-IR" sz="2800" dirty="0"/>
              <a:t>درمورد واکه‌ها، استفاده از روش‌های آواشناسی فیزیکی و آزمایشگاهی و بررسی شکل موج  و </a:t>
            </a:r>
            <a:r>
              <a:rPr lang="fa-IR" sz="2800" dirty="0" smtClean="0"/>
              <a:t>طیف‌نگاشت‌ها</a:t>
            </a:r>
            <a:r>
              <a:rPr lang="fa-IR" sz="2800" dirty="0"/>
              <a:t>، اطلاعات و نتایج کمّی بسیار دقیق و قابل اعتمادی در اختیار پژوهشگر قرار می‌دهد و امکان مقایسۀ واکه‌های زبان‌‌ها و گویش‌های مختلف را فراهم </a:t>
            </a:r>
            <a:r>
              <a:rPr lang="fa-IR" sz="2800" dirty="0" smtClean="0"/>
              <a:t>می‌آورد.</a:t>
            </a:r>
            <a:endParaRPr lang="en-US" sz="2800" dirty="0"/>
          </a:p>
        </p:txBody>
      </p:sp>
    </p:spTree>
    <p:extLst>
      <p:ext uri="{BB962C8B-B14F-4D97-AF65-F5344CB8AC3E}">
        <p14:creationId xmlns:p14="http://schemas.microsoft.com/office/powerpoint/2010/main" val="15415840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آواشناسی صوت‌شناختی واکه‌ها 1</a:t>
            </a:r>
            <a:endParaRPr lang="en-US" dirty="0"/>
          </a:p>
        </p:txBody>
      </p:sp>
      <p:sp>
        <p:nvSpPr>
          <p:cNvPr id="3" name="Content Placeholder 2"/>
          <p:cNvSpPr>
            <a:spLocks noGrp="1"/>
          </p:cNvSpPr>
          <p:nvPr>
            <p:ph idx="1"/>
          </p:nvPr>
        </p:nvSpPr>
        <p:spPr/>
        <p:txBody>
          <a:bodyPr>
            <a:normAutofit/>
          </a:bodyPr>
          <a:lstStyle/>
          <a:p>
            <a:pPr algn="just" rtl="1"/>
            <a:r>
              <a:rPr lang="fa-IR" sz="2200" dirty="0"/>
              <a:t>فانت در سال 1960، نظریۀ منبع‌ـ‌‌صافی را در کتاب نظریۀ صوتی تولید گفتار برای توصیف صوت‌شناختی نحوۀ تولید آواها در دستگاه گفتار مطرح کرد؛ طبق این نظریه، تولید آواهای گفتار محصول عملکرد منبعِ آوا و صافیِ دستگاه گفتار بر روی جریان </a:t>
            </a:r>
            <a:r>
              <a:rPr lang="fa-IR" sz="2200" dirty="0" smtClean="0"/>
              <a:t>هواست</a:t>
            </a:r>
            <a:r>
              <a:rPr lang="en-US" sz="2200" dirty="0" smtClean="0"/>
              <a:t>.</a:t>
            </a:r>
            <a:r>
              <a:rPr lang="fa-IR" sz="2200" dirty="0" smtClean="0"/>
              <a:t> </a:t>
            </a:r>
          </a:p>
          <a:p>
            <a:pPr algn="just" rtl="1"/>
            <a:r>
              <a:rPr lang="fa-IR" sz="2200" dirty="0" smtClean="0"/>
              <a:t>براساس </a:t>
            </a:r>
            <a:r>
              <a:rPr lang="fa-IR" sz="2200" dirty="0"/>
              <a:t>نظریۀ منبع‌ـصافی، چاکنای منبعِ آوا در تولید واکه‌هاست؛ براثر تغییر سرعت حجمی هوا در چاکنای، تارآواها به‌طور منظم به ارتعاش درمی‌آیند. باز و بسته شدن مکرر و متوالی تارآواها یک موجِ متناوبِ مرکب از چندین موج (مؤلفه) سینوسی ساده تولید می‌‌کند؛ این موج «واک»  نام دارد. </a:t>
            </a:r>
            <a:endParaRPr lang="fa-IR" sz="2200" dirty="0" smtClean="0"/>
          </a:p>
          <a:p>
            <a:pPr algn="just" rtl="1"/>
            <a:r>
              <a:rPr lang="fa-IR" sz="2200" dirty="0" smtClean="0"/>
              <a:t>به </a:t>
            </a:r>
            <a:r>
              <a:rPr lang="fa-IR" sz="2200" dirty="0"/>
              <a:t>روش ریاضی فوریه، می‌توان واک را به مؤلفه‌های آن تجزیه کرد. دستگاه گفتار صافی‌ای صوتی است که شکل موج واک را تغییر می‌دهد؛ از آنجا که این دستگاه دارای بسامد‌های بازخوانی  است، مولفه‌هایی از منبع واک که بسامد‌هایی همانند یا نزدیک به بسامد‌های بازخوانی دستگاه گفتار دارند، تشدید و تقویت </a:t>
            </a:r>
            <a:r>
              <a:rPr lang="fa-IR" sz="2200" dirty="0" smtClean="0"/>
              <a:t>می‌شوند.</a:t>
            </a:r>
            <a:endParaRPr lang="en-US" sz="2200" dirty="0"/>
          </a:p>
        </p:txBody>
      </p:sp>
    </p:spTree>
    <p:extLst>
      <p:ext uri="{BB962C8B-B14F-4D97-AF65-F5344CB8AC3E}">
        <p14:creationId xmlns:p14="http://schemas.microsoft.com/office/powerpoint/2010/main" val="3709173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1152" y="350874"/>
            <a:ext cx="4614531" cy="5082363"/>
          </a:xfrm>
          <a:prstGeom prst="rect">
            <a:avLst/>
          </a:prstGeom>
        </p:spPr>
      </p:pic>
    </p:spTree>
    <p:extLst>
      <p:ext uri="{BB962C8B-B14F-4D97-AF65-F5344CB8AC3E}">
        <p14:creationId xmlns:p14="http://schemas.microsoft.com/office/powerpoint/2010/main" val="1689673141"/>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t>آواشناسی صوت‌شناختی واکه‌ها </a:t>
            </a:r>
            <a:r>
              <a:rPr lang="fa-IR" dirty="0" smtClean="0"/>
              <a:t>2</a:t>
            </a:r>
            <a:endParaRPr lang="en-US" dirty="0"/>
          </a:p>
        </p:txBody>
      </p:sp>
      <p:sp>
        <p:nvSpPr>
          <p:cNvPr id="3" name="Content Placeholder 2"/>
          <p:cNvSpPr>
            <a:spLocks noGrp="1"/>
          </p:cNvSpPr>
          <p:nvPr>
            <p:ph idx="1"/>
          </p:nvPr>
        </p:nvSpPr>
        <p:spPr/>
        <p:txBody>
          <a:bodyPr>
            <a:noAutofit/>
          </a:bodyPr>
          <a:lstStyle/>
          <a:p>
            <a:pPr algn="just" rtl="1"/>
            <a:r>
              <a:rPr lang="fa-IR" sz="2800" dirty="0"/>
              <a:t>در تولید واکه‌ها ساختمان هندسی حفرۀ دهان و حلق، که تابع ارتفاع و جایگاه بدنۀ زبان و شکل لب‌هاست، به‌مثابۀ صافی عمل می‌کند و این صافی تعیین‌کنندۀ اصلی کیفیت واکه‌هاست؛ دهان و حلق حفره‌های بازخوانی‌ای هستند که بسامد‌های مشخص و محدودی را تقویت می‌کنند و به آن‌ها انرژی بیشتری می‌دهند. بسامد‌های بازخوانی حفره‌های دهان و حلق را «سازه» می‌نامند؛ سازه‌ها ممیز واکه‌ها از </a:t>
            </a:r>
            <a:r>
              <a:rPr lang="fa-IR" sz="2800" dirty="0" smtClean="0"/>
              <a:t>یکدیگرند. </a:t>
            </a:r>
            <a:endParaRPr lang="fa-IR" sz="2800" dirty="0"/>
          </a:p>
          <a:p>
            <a:pPr algn="just" rtl="1"/>
            <a:r>
              <a:rPr lang="fa-IR" sz="2800" dirty="0" smtClean="0"/>
              <a:t>شکل </a:t>
            </a:r>
            <a:r>
              <a:rPr lang="fa-IR" sz="2800" dirty="0"/>
              <a:t>دستگاه گفتار در هنگام تولید واکه‌های مختلف تغییر می‌کند؛ تفاوت بسامد سازه‌ها و در نتیجه تفاوت کیفیت واکه‌ها ناشی از همین دگرگونی </a:t>
            </a:r>
            <a:r>
              <a:rPr lang="fa-IR" sz="2800" dirty="0" smtClean="0"/>
              <a:t>است.</a:t>
            </a:r>
            <a:endParaRPr lang="en-US" sz="2800" dirty="0"/>
          </a:p>
        </p:txBody>
      </p:sp>
    </p:spTree>
    <p:extLst>
      <p:ext uri="{BB962C8B-B14F-4D97-AF65-F5344CB8AC3E}">
        <p14:creationId xmlns:p14="http://schemas.microsoft.com/office/powerpoint/2010/main" val="24599745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r" rtl="1"/>
            <a:r>
              <a:rPr lang="fa-IR" sz="6600" dirty="0"/>
              <a:t>بسامد‌های سازه‌‌ای سرنخ‌‌های صوتی متناظر با مشخصه‌های تولیدی واکه‌ها و همبسته‌های  صوت‌شناختی‌ آن‌ها هستند </a:t>
            </a:r>
            <a:endParaRPr lang="en-US" sz="6600" dirty="0"/>
          </a:p>
        </p:txBody>
      </p:sp>
    </p:spTree>
    <p:extLst>
      <p:ext uri="{BB962C8B-B14F-4D97-AF65-F5344CB8AC3E}">
        <p14:creationId xmlns:p14="http://schemas.microsoft.com/office/powerpoint/2010/main" val="3587620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
                                            <p:txEl>
                                              <p:pRg st="0" end="0"/>
                                            </p:txEl>
                                          </p:spTgt>
                                        </p:tgtEl>
                                        <p:attrNameLst>
                                          <p:attrName>style.opacity</p:attrName>
                                        </p:attrNameLst>
                                      </p:cBhvr>
                                      <p:to>
                                        <p:strVal val="0.5"/>
                                      </p:to>
                                    </p:set>
                                    <p:animEffect filter="image" prLst="opacity: 0.5">
                                      <p:cBhvr rctx="IE">
                                        <p:cTn id="7" dur="indefinite"/>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t>آواشناسی صوت‌شناختی واکه‌ها </a:t>
            </a:r>
            <a:r>
              <a:rPr lang="fa-IR" dirty="0" smtClean="0"/>
              <a:t> 3</a:t>
            </a:r>
            <a:endParaRPr lang="en-US" dirty="0"/>
          </a:p>
        </p:txBody>
      </p:sp>
      <p:sp>
        <p:nvSpPr>
          <p:cNvPr id="3" name="Content Placeholder 2"/>
          <p:cNvSpPr>
            <a:spLocks noGrp="1"/>
          </p:cNvSpPr>
          <p:nvPr>
            <p:ph idx="1"/>
          </p:nvPr>
        </p:nvSpPr>
        <p:spPr/>
        <p:txBody>
          <a:bodyPr>
            <a:normAutofit/>
          </a:bodyPr>
          <a:lstStyle/>
          <a:p>
            <a:pPr algn="just" rtl="1"/>
            <a:r>
              <a:rPr lang="fa-IR" sz="2800" dirty="0"/>
              <a:t>مشخصه‌های ارتفاع و پیشین یا پسین بودن واکه‌ها به‌وسیلۀ بسامد دو سازۀ اول و دوم منتقل می‌شود. بسامد </a:t>
            </a:r>
            <a:r>
              <a:rPr lang="en-US" sz="2800" dirty="0" smtClean="0"/>
              <a:t>F1 </a:t>
            </a:r>
            <a:r>
              <a:rPr lang="fa-IR" sz="2800" dirty="0" smtClean="0"/>
              <a:t> با </a:t>
            </a:r>
            <a:r>
              <a:rPr lang="fa-IR" sz="2800" dirty="0"/>
              <a:t>ارتفاع واکه همبستگی منفی دارد؛ </a:t>
            </a:r>
            <a:r>
              <a:rPr lang="fa-IR" sz="2800" dirty="0" smtClean="0"/>
              <a:t> </a:t>
            </a:r>
            <a:r>
              <a:rPr lang="en-US" sz="2800" dirty="0" smtClean="0"/>
              <a:t>F1 </a:t>
            </a:r>
            <a:r>
              <a:rPr lang="fa-IR" sz="2800" dirty="0" smtClean="0"/>
              <a:t> واکه‌های </a:t>
            </a:r>
            <a:r>
              <a:rPr lang="fa-IR" sz="2800" dirty="0"/>
              <a:t>افراشته پایین است، اما </a:t>
            </a:r>
            <a:r>
              <a:rPr lang="en-US" sz="2800" dirty="0"/>
              <a:t>F1 </a:t>
            </a:r>
            <a:r>
              <a:rPr lang="fa-IR" sz="2800" dirty="0" smtClean="0"/>
              <a:t> واکه‌های </a:t>
            </a:r>
            <a:r>
              <a:rPr lang="fa-IR" sz="2800" dirty="0"/>
              <a:t>افتاده بالاست؛ به‌عبارت دیگر، هرقدر ارتفاع زبان بیشتر شود، مقدار </a:t>
            </a:r>
            <a:r>
              <a:rPr lang="en-US" sz="2800" dirty="0"/>
              <a:t>F1 </a:t>
            </a:r>
            <a:r>
              <a:rPr lang="fa-IR" sz="2800" dirty="0" smtClean="0"/>
              <a:t> کمتر </a:t>
            </a:r>
            <a:r>
              <a:rPr lang="fa-IR" sz="2800" dirty="0"/>
              <a:t>می‌شود و برعکس</a:t>
            </a:r>
            <a:r>
              <a:rPr lang="fa-IR" sz="2800" dirty="0" smtClean="0"/>
              <a:t>.</a:t>
            </a:r>
          </a:p>
          <a:p>
            <a:pPr algn="just" rtl="1"/>
            <a:r>
              <a:rPr lang="fa-IR" sz="2800" dirty="0" smtClean="0"/>
              <a:t> </a:t>
            </a:r>
            <a:r>
              <a:rPr lang="fa-IR" sz="2800" dirty="0"/>
              <a:t>پیشین بودن واکه با بسامد </a:t>
            </a:r>
            <a:r>
              <a:rPr lang="en-US" sz="2800" dirty="0"/>
              <a:t>F2 </a:t>
            </a:r>
            <a:r>
              <a:rPr lang="fa-IR" sz="2800" dirty="0" smtClean="0"/>
              <a:t> همبستگی </a:t>
            </a:r>
            <a:r>
              <a:rPr lang="fa-IR" sz="2800" dirty="0"/>
              <a:t>مثبت دارد؛</a:t>
            </a:r>
            <a:r>
              <a:rPr lang="en-US" sz="2800" dirty="0"/>
              <a:t>F2  </a:t>
            </a:r>
            <a:r>
              <a:rPr lang="fa-IR" sz="2800" dirty="0" smtClean="0"/>
              <a:t> واکه‌های </a:t>
            </a:r>
            <a:r>
              <a:rPr lang="fa-IR" sz="2800" dirty="0"/>
              <a:t>پیشین بالا و </a:t>
            </a:r>
            <a:r>
              <a:rPr lang="en-US" sz="2800" dirty="0"/>
              <a:t>F2 </a:t>
            </a:r>
            <a:r>
              <a:rPr lang="fa-IR" sz="2800" dirty="0" smtClean="0"/>
              <a:t> واکه‌های </a:t>
            </a:r>
            <a:r>
              <a:rPr lang="fa-IR" sz="2800" dirty="0"/>
              <a:t>پسین پایین است؛ هرقدر یک واکه پیشین‌تر باشد، مقدار </a:t>
            </a:r>
            <a:r>
              <a:rPr lang="en-US" sz="2800" dirty="0"/>
              <a:t>F2  </a:t>
            </a:r>
            <a:r>
              <a:rPr lang="fa-IR" sz="2800" dirty="0" smtClean="0"/>
              <a:t> بیشتر </a:t>
            </a:r>
            <a:r>
              <a:rPr lang="fa-IR" sz="2800" dirty="0"/>
              <a:t>می‌شود و هرقدر پسین‌تر باشد، </a:t>
            </a:r>
            <a:r>
              <a:rPr lang="en-US" sz="2800" dirty="0"/>
              <a:t>F2 </a:t>
            </a:r>
            <a:r>
              <a:rPr lang="fa-IR" sz="2800" dirty="0" smtClean="0"/>
              <a:t> کمتر می‌شود.</a:t>
            </a:r>
            <a:endParaRPr lang="en-US" sz="2800" dirty="0"/>
          </a:p>
        </p:txBody>
      </p:sp>
    </p:spTree>
    <p:extLst>
      <p:ext uri="{BB962C8B-B14F-4D97-AF65-F5344CB8AC3E}">
        <p14:creationId xmlns:p14="http://schemas.microsoft.com/office/powerpoint/2010/main" val="20607928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3200" dirty="0"/>
              <a:t>میانگینِ بسامدِ سازه‌هایِ اول و دومِ واکه‌هایِ سادۀ خوافی و فارسی معیار (هرتز) و میانگین دیرش آن‌ها (هزارم ‌ثانیه)</a:t>
            </a:r>
            <a:endParaRPr lang="en-US" sz="32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67891987"/>
              </p:ext>
            </p:extLst>
          </p:nvPr>
        </p:nvGraphicFramePr>
        <p:xfrm>
          <a:off x="1988288" y="1701204"/>
          <a:ext cx="7708604" cy="5019795"/>
        </p:xfrm>
        <a:graphic>
          <a:graphicData uri="http://schemas.openxmlformats.org/drawingml/2006/table">
            <a:tbl>
              <a:tblPr rtl="1" firstRow="1" firstCol="1" bandRow="1">
                <a:tableStyleId>{5C22544A-7EE6-4342-B048-85BDC9FD1C3A}</a:tableStyleId>
              </a:tblPr>
              <a:tblGrid>
                <a:gridCol w="1927151">
                  <a:extLst>
                    <a:ext uri="{9D8B030D-6E8A-4147-A177-3AD203B41FA5}">
                      <a16:colId xmlns:a16="http://schemas.microsoft.com/office/drawing/2014/main" xmlns="" val="20000"/>
                    </a:ext>
                  </a:extLst>
                </a:gridCol>
                <a:gridCol w="1927151">
                  <a:extLst>
                    <a:ext uri="{9D8B030D-6E8A-4147-A177-3AD203B41FA5}">
                      <a16:colId xmlns:a16="http://schemas.microsoft.com/office/drawing/2014/main" xmlns="" val="20001"/>
                    </a:ext>
                  </a:extLst>
                </a:gridCol>
                <a:gridCol w="1927151">
                  <a:extLst>
                    <a:ext uri="{9D8B030D-6E8A-4147-A177-3AD203B41FA5}">
                      <a16:colId xmlns:a16="http://schemas.microsoft.com/office/drawing/2014/main" xmlns="" val="20002"/>
                    </a:ext>
                  </a:extLst>
                </a:gridCol>
                <a:gridCol w="1927151">
                  <a:extLst>
                    <a:ext uri="{9D8B030D-6E8A-4147-A177-3AD203B41FA5}">
                      <a16:colId xmlns:a16="http://schemas.microsoft.com/office/drawing/2014/main" xmlns="" val="20003"/>
                    </a:ext>
                  </a:extLst>
                </a:gridCol>
              </a:tblGrid>
              <a:tr h="334653">
                <a:tc>
                  <a:txBody>
                    <a:bodyPr/>
                    <a:lstStyle/>
                    <a:p>
                      <a:pPr algn="ctr" rtl="1">
                        <a:lnSpc>
                          <a:spcPct val="90000"/>
                        </a:lnSpc>
                        <a:spcAft>
                          <a:spcPts val="0"/>
                        </a:spcAft>
                      </a:pPr>
                      <a:r>
                        <a:rPr lang="fa-IR" sz="2000" spc="-10">
                          <a:effectLst/>
                        </a:rPr>
                        <a:t>واکه</a:t>
                      </a:r>
                      <a:endParaRPr lang="en-US" sz="2000">
                        <a:effectLst/>
                        <a:latin typeface="Calibri"/>
                        <a:ea typeface="Times New Roman"/>
                        <a:cs typeface="Arial"/>
                      </a:endParaRPr>
                    </a:p>
                  </a:txBody>
                  <a:tcPr marL="68580" marR="68580" marT="0" marB="0"/>
                </a:tc>
                <a:tc>
                  <a:txBody>
                    <a:bodyPr/>
                    <a:lstStyle/>
                    <a:p>
                      <a:pPr algn="ctr" rtl="1">
                        <a:lnSpc>
                          <a:spcPct val="90000"/>
                        </a:lnSpc>
                        <a:spcAft>
                          <a:spcPts val="0"/>
                        </a:spcAft>
                      </a:pPr>
                      <a:r>
                        <a:rPr lang="en-US" sz="2000" spc="-10">
                          <a:effectLst/>
                        </a:rPr>
                        <a:t>F1</a:t>
                      </a:r>
                      <a:endParaRPr lang="en-US" sz="2000">
                        <a:effectLst/>
                        <a:latin typeface="Calibri"/>
                        <a:ea typeface="Times New Roman"/>
                        <a:cs typeface="Arial"/>
                      </a:endParaRPr>
                    </a:p>
                  </a:txBody>
                  <a:tcPr marL="68580" marR="68580" marT="0" marB="0"/>
                </a:tc>
                <a:tc>
                  <a:txBody>
                    <a:bodyPr/>
                    <a:lstStyle/>
                    <a:p>
                      <a:pPr algn="ctr" rtl="1">
                        <a:lnSpc>
                          <a:spcPct val="90000"/>
                        </a:lnSpc>
                        <a:spcAft>
                          <a:spcPts val="0"/>
                        </a:spcAft>
                      </a:pPr>
                      <a:r>
                        <a:rPr lang="en-US" sz="2000" spc="-10">
                          <a:effectLst/>
                        </a:rPr>
                        <a:t>F2</a:t>
                      </a:r>
                      <a:endParaRPr lang="en-US" sz="2000">
                        <a:effectLst/>
                        <a:latin typeface="Calibri"/>
                        <a:ea typeface="Times New Roman"/>
                        <a:cs typeface="Arial"/>
                      </a:endParaRPr>
                    </a:p>
                  </a:txBody>
                  <a:tcPr marL="68580" marR="68580" marT="0" marB="0"/>
                </a:tc>
                <a:tc>
                  <a:txBody>
                    <a:bodyPr/>
                    <a:lstStyle/>
                    <a:p>
                      <a:pPr algn="ctr" rtl="1">
                        <a:lnSpc>
                          <a:spcPct val="90000"/>
                        </a:lnSpc>
                        <a:spcAft>
                          <a:spcPts val="0"/>
                        </a:spcAft>
                      </a:pPr>
                      <a:r>
                        <a:rPr lang="fa-IR" sz="2000" spc="-10">
                          <a:effectLst/>
                        </a:rPr>
                        <a:t>دیرش</a:t>
                      </a:r>
                      <a:endParaRPr lang="en-US" sz="2000">
                        <a:effectLst/>
                        <a:latin typeface="Calibri"/>
                        <a:ea typeface="Times New Roman"/>
                        <a:cs typeface="Arial"/>
                      </a:endParaRPr>
                    </a:p>
                  </a:txBody>
                  <a:tcPr marL="68580" marR="68580" marT="0" marB="0"/>
                </a:tc>
                <a:extLst>
                  <a:ext uri="{0D108BD9-81ED-4DB2-BD59-A6C34878D82A}">
                    <a16:rowId xmlns:a16="http://schemas.microsoft.com/office/drawing/2014/main" xmlns="" val="10000"/>
                  </a:ext>
                </a:extLst>
              </a:tr>
              <a:tr h="334653">
                <a:tc>
                  <a:txBody>
                    <a:bodyPr/>
                    <a:lstStyle/>
                    <a:p>
                      <a:pPr algn="ctr" rtl="1">
                        <a:lnSpc>
                          <a:spcPct val="90000"/>
                        </a:lnSpc>
                        <a:spcAft>
                          <a:spcPts val="0"/>
                        </a:spcAft>
                      </a:pPr>
                      <a:r>
                        <a:rPr lang="en-US" sz="2000" spc="-10">
                          <a:effectLst/>
                        </a:rPr>
                        <a:t>i</a:t>
                      </a:r>
                      <a:r>
                        <a:rPr lang="en-US" sz="2000" spc="-10" baseline="-25000">
                          <a:effectLst/>
                        </a:rPr>
                        <a:t>x</a:t>
                      </a:r>
                      <a:endParaRPr lang="en-US" sz="2000">
                        <a:effectLst/>
                        <a:latin typeface="Calibri"/>
                        <a:ea typeface="Times New Roman"/>
                        <a:cs typeface="Arial"/>
                      </a:endParaRPr>
                    </a:p>
                  </a:txBody>
                  <a:tcPr marL="68580" marR="68580" marT="0" marB="0"/>
                </a:tc>
                <a:tc>
                  <a:txBody>
                    <a:bodyPr/>
                    <a:lstStyle/>
                    <a:p>
                      <a:pPr algn="ctr" rtl="1">
                        <a:lnSpc>
                          <a:spcPct val="90000"/>
                        </a:lnSpc>
                        <a:spcAft>
                          <a:spcPts val="0"/>
                        </a:spcAft>
                      </a:pPr>
                      <a:r>
                        <a:rPr lang="ar-LY" sz="2000">
                          <a:effectLst/>
                        </a:rPr>
                        <a:t>275</a:t>
                      </a:r>
                      <a:endParaRPr lang="en-US" sz="2000">
                        <a:effectLst/>
                        <a:latin typeface="Calibri"/>
                        <a:ea typeface="Times New Roman"/>
                        <a:cs typeface="Arial"/>
                      </a:endParaRPr>
                    </a:p>
                  </a:txBody>
                  <a:tcPr marL="68580" marR="68580" marT="0" marB="0"/>
                </a:tc>
                <a:tc>
                  <a:txBody>
                    <a:bodyPr/>
                    <a:lstStyle/>
                    <a:p>
                      <a:pPr algn="ctr" rtl="1">
                        <a:lnSpc>
                          <a:spcPct val="90000"/>
                        </a:lnSpc>
                        <a:spcAft>
                          <a:spcPts val="0"/>
                        </a:spcAft>
                      </a:pPr>
                      <a:r>
                        <a:rPr lang="ar-LY" sz="2000">
                          <a:effectLst/>
                        </a:rPr>
                        <a:t>2299</a:t>
                      </a:r>
                      <a:endParaRPr lang="en-US" sz="2000">
                        <a:effectLst/>
                        <a:latin typeface="Calibri"/>
                        <a:ea typeface="Times New Roman"/>
                        <a:cs typeface="Arial"/>
                      </a:endParaRPr>
                    </a:p>
                  </a:txBody>
                  <a:tcPr marL="68580" marR="68580" marT="0" marB="0"/>
                </a:tc>
                <a:tc>
                  <a:txBody>
                    <a:bodyPr/>
                    <a:lstStyle/>
                    <a:p>
                      <a:pPr algn="ctr" rtl="1">
                        <a:lnSpc>
                          <a:spcPct val="90000"/>
                        </a:lnSpc>
                        <a:spcAft>
                          <a:spcPts val="0"/>
                        </a:spcAft>
                      </a:pPr>
                      <a:r>
                        <a:rPr lang="ar-LY" sz="2000">
                          <a:effectLst/>
                        </a:rPr>
                        <a:t>284</a:t>
                      </a:r>
                      <a:endParaRPr lang="en-US" sz="2000">
                        <a:effectLst/>
                        <a:latin typeface="Calibri"/>
                        <a:ea typeface="Times New Roman"/>
                        <a:cs typeface="Arial"/>
                      </a:endParaRPr>
                    </a:p>
                  </a:txBody>
                  <a:tcPr marL="68580" marR="68580" marT="0" marB="0"/>
                </a:tc>
                <a:extLst>
                  <a:ext uri="{0D108BD9-81ED-4DB2-BD59-A6C34878D82A}">
                    <a16:rowId xmlns:a16="http://schemas.microsoft.com/office/drawing/2014/main" xmlns="" val="10001"/>
                  </a:ext>
                </a:extLst>
              </a:tr>
              <a:tr h="334653">
                <a:tc>
                  <a:txBody>
                    <a:bodyPr/>
                    <a:lstStyle/>
                    <a:p>
                      <a:pPr algn="ctr" rtl="1">
                        <a:lnSpc>
                          <a:spcPct val="90000"/>
                        </a:lnSpc>
                        <a:spcAft>
                          <a:spcPts val="0"/>
                        </a:spcAft>
                      </a:pPr>
                      <a:r>
                        <a:rPr lang="en-US" sz="2000" spc="-10">
                          <a:effectLst/>
                        </a:rPr>
                        <a:t>i</a:t>
                      </a:r>
                      <a:r>
                        <a:rPr lang="en-US" sz="2000" spc="-10" baseline="-25000">
                          <a:effectLst/>
                        </a:rPr>
                        <a:t>s</a:t>
                      </a:r>
                      <a:endParaRPr lang="en-US" sz="2000">
                        <a:effectLst/>
                        <a:latin typeface="Calibri"/>
                        <a:ea typeface="Times New Roman"/>
                        <a:cs typeface="Arial"/>
                      </a:endParaRPr>
                    </a:p>
                  </a:txBody>
                  <a:tcPr marL="68580" marR="68580" marT="0" marB="0"/>
                </a:tc>
                <a:tc>
                  <a:txBody>
                    <a:bodyPr/>
                    <a:lstStyle/>
                    <a:p>
                      <a:pPr algn="ctr" rtl="1">
                        <a:lnSpc>
                          <a:spcPct val="90000"/>
                        </a:lnSpc>
                        <a:spcAft>
                          <a:spcPts val="0"/>
                        </a:spcAft>
                      </a:pPr>
                      <a:r>
                        <a:rPr lang="ar-LY" sz="2000" spc="-10">
                          <a:effectLst/>
                        </a:rPr>
                        <a:t>258</a:t>
                      </a:r>
                      <a:endParaRPr lang="en-US" sz="2000">
                        <a:effectLst/>
                        <a:latin typeface="Calibri"/>
                        <a:ea typeface="Times New Roman"/>
                        <a:cs typeface="Arial"/>
                      </a:endParaRPr>
                    </a:p>
                  </a:txBody>
                  <a:tcPr marL="68580" marR="68580" marT="0" marB="0"/>
                </a:tc>
                <a:tc>
                  <a:txBody>
                    <a:bodyPr/>
                    <a:lstStyle/>
                    <a:p>
                      <a:pPr algn="ctr" rtl="1">
                        <a:lnSpc>
                          <a:spcPct val="90000"/>
                        </a:lnSpc>
                        <a:spcAft>
                          <a:spcPts val="0"/>
                        </a:spcAft>
                      </a:pPr>
                      <a:r>
                        <a:rPr lang="ar-LY" sz="2000" spc="-10">
                          <a:effectLst/>
                        </a:rPr>
                        <a:t>2274</a:t>
                      </a:r>
                      <a:endParaRPr lang="en-US" sz="2000">
                        <a:effectLst/>
                        <a:latin typeface="Calibri"/>
                        <a:ea typeface="Times New Roman"/>
                        <a:cs typeface="Arial"/>
                      </a:endParaRPr>
                    </a:p>
                  </a:txBody>
                  <a:tcPr marL="68580" marR="68580" marT="0" marB="0"/>
                </a:tc>
                <a:tc>
                  <a:txBody>
                    <a:bodyPr/>
                    <a:lstStyle/>
                    <a:p>
                      <a:pPr algn="ctr" rtl="1">
                        <a:lnSpc>
                          <a:spcPct val="90000"/>
                        </a:lnSpc>
                        <a:spcAft>
                          <a:spcPts val="0"/>
                        </a:spcAft>
                      </a:pPr>
                      <a:r>
                        <a:rPr lang="ar-LY" sz="2000" spc="-10">
                          <a:effectLst/>
                        </a:rPr>
                        <a:t>173</a:t>
                      </a:r>
                      <a:endParaRPr lang="en-US" sz="2000">
                        <a:effectLst/>
                        <a:latin typeface="Calibri"/>
                        <a:ea typeface="Times New Roman"/>
                        <a:cs typeface="Arial"/>
                      </a:endParaRPr>
                    </a:p>
                  </a:txBody>
                  <a:tcPr marL="68580" marR="68580" marT="0" marB="0"/>
                </a:tc>
                <a:extLst>
                  <a:ext uri="{0D108BD9-81ED-4DB2-BD59-A6C34878D82A}">
                    <a16:rowId xmlns:a16="http://schemas.microsoft.com/office/drawing/2014/main" xmlns="" val="10002"/>
                  </a:ext>
                </a:extLst>
              </a:tr>
              <a:tr h="334653">
                <a:tc>
                  <a:txBody>
                    <a:bodyPr/>
                    <a:lstStyle/>
                    <a:p>
                      <a:pPr algn="ctr" rtl="1">
                        <a:lnSpc>
                          <a:spcPct val="90000"/>
                        </a:lnSpc>
                        <a:spcAft>
                          <a:spcPts val="0"/>
                        </a:spcAft>
                      </a:pPr>
                      <a:r>
                        <a:rPr lang="en-US" sz="2000" spc="-10">
                          <a:effectLst/>
                        </a:rPr>
                        <a:t>e</a:t>
                      </a:r>
                      <a:r>
                        <a:rPr lang="en-US" sz="2000" spc="-10" baseline="-25000">
                          <a:effectLst/>
                        </a:rPr>
                        <a:t>x</a:t>
                      </a:r>
                      <a:endParaRPr lang="en-US" sz="2000">
                        <a:effectLst/>
                        <a:latin typeface="Calibri"/>
                        <a:ea typeface="Times New Roman"/>
                        <a:cs typeface="Arial"/>
                      </a:endParaRPr>
                    </a:p>
                  </a:txBody>
                  <a:tcPr marL="68580" marR="68580" marT="0" marB="0"/>
                </a:tc>
                <a:tc>
                  <a:txBody>
                    <a:bodyPr/>
                    <a:lstStyle/>
                    <a:p>
                      <a:pPr algn="ctr" rtl="0">
                        <a:lnSpc>
                          <a:spcPct val="90000"/>
                        </a:lnSpc>
                        <a:spcAft>
                          <a:spcPts val="0"/>
                        </a:spcAft>
                      </a:pPr>
                      <a:r>
                        <a:rPr lang="ar-LY" sz="2000">
                          <a:effectLst/>
                        </a:rPr>
                        <a:t>426</a:t>
                      </a:r>
                      <a:endParaRPr lang="en-US" sz="2000">
                        <a:effectLst/>
                        <a:latin typeface="Calibri"/>
                        <a:ea typeface="Times New Roman"/>
                        <a:cs typeface="Arial"/>
                      </a:endParaRPr>
                    </a:p>
                  </a:txBody>
                  <a:tcPr marL="68580" marR="68580" marT="0" marB="0"/>
                </a:tc>
                <a:tc>
                  <a:txBody>
                    <a:bodyPr/>
                    <a:lstStyle/>
                    <a:p>
                      <a:pPr algn="ctr" rtl="1">
                        <a:lnSpc>
                          <a:spcPct val="90000"/>
                        </a:lnSpc>
                        <a:spcAft>
                          <a:spcPts val="0"/>
                        </a:spcAft>
                      </a:pPr>
                      <a:r>
                        <a:rPr lang="ar-LY" sz="2000">
                          <a:effectLst/>
                        </a:rPr>
                        <a:t>1805</a:t>
                      </a:r>
                      <a:endParaRPr lang="en-US" sz="2000">
                        <a:effectLst/>
                        <a:latin typeface="Calibri"/>
                        <a:ea typeface="Times New Roman"/>
                        <a:cs typeface="Arial"/>
                      </a:endParaRPr>
                    </a:p>
                  </a:txBody>
                  <a:tcPr marL="68580" marR="68580" marT="0" marB="0"/>
                </a:tc>
                <a:tc>
                  <a:txBody>
                    <a:bodyPr/>
                    <a:lstStyle/>
                    <a:p>
                      <a:pPr algn="ctr" rtl="1">
                        <a:lnSpc>
                          <a:spcPct val="90000"/>
                        </a:lnSpc>
                        <a:spcAft>
                          <a:spcPts val="0"/>
                        </a:spcAft>
                      </a:pPr>
                      <a:r>
                        <a:rPr lang="ar-LY" sz="2000">
                          <a:effectLst/>
                        </a:rPr>
                        <a:t>101</a:t>
                      </a:r>
                      <a:endParaRPr lang="en-US" sz="2000">
                        <a:effectLst/>
                        <a:latin typeface="Calibri"/>
                        <a:ea typeface="Times New Roman"/>
                        <a:cs typeface="Arial"/>
                      </a:endParaRPr>
                    </a:p>
                  </a:txBody>
                  <a:tcPr marL="68580" marR="68580" marT="0" marB="0"/>
                </a:tc>
                <a:extLst>
                  <a:ext uri="{0D108BD9-81ED-4DB2-BD59-A6C34878D82A}">
                    <a16:rowId xmlns:a16="http://schemas.microsoft.com/office/drawing/2014/main" xmlns="" val="10003"/>
                  </a:ext>
                </a:extLst>
              </a:tr>
              <a:tr h="334653">
                <a:tc>
                  <a:txBody>
                    <a:bodyPr/>
                    <a:lstStyle/>
                    <a:p>
                      <a:pPr algn="ctr" rtl="1">
                        <a:lnSpc>
                          <a:spcPct val="90000"/>
                        </a:lnSpc>
                        <a:spcAft>
                          <a:spcPts val="0"/>
                        </a:spcAft>
                      </a:pPr>
                      <a:r>
                        <a:rPr lang="en-US" sz="2000" spc="-10">
                          <a:effectLst/>
                        </a:rPr>
                        <a:t>eː</a:t>
                      </a:r>
                      <a:r>
                        <a:rPr lang="en-US" sz="2000" spc="-10" baseline="-25000">
                          <a:effectLst/>
                        </a:rPr>
                        <a:t>x</a:t>
                      </a:r>
                      <a:endParaRPr lang="en-US" sz="2000">
                        <a:effectLst/>
                        <a:latin typeface="Calibri"/>
                        <a:ea typeface="Times New Roman"/>
                        <a:cs typeface="Arial"/>
                      </a:endParaRPr>
                    </a:p>
                  </a:txBody>
                  <a:tcPr marL="68580" marR="68580" marT="0" marB="0"/>
                </a:tc>
                <a:tc>
                  <a:txBody>
                    <a:bodyPr/>
                    <a:lstStyle/>
                    <a:p>
                      <a:pPr algn="ctr" rtl="0">
                        <a:lnSpc>
                          <a:spcPct val="90000"/>
                        </a:lnSpc>
                        <a:spcAft>
                          <a:spcPts val="0"/>
                        </a:spcAft>
                      </a:pPr>
                      <a:r>
                        <a:rPr lang="ar-LY" sz="2000">
                          <a:effectLst/>
                        </a:rPr>
                        <a:t>365</a:t>
                      </a:r>
                      <a:endParaRPr lang="en-US" sz="2000">
                        <a:effectLst/>
                        <a:latin typeface="Calibri"/>
                        <a:ea typeface="Times New Roman"/>
                        <a:cs typeface="Arial"/>
                      </a:endParaRPr>
                    </a:p>
                  </a:txBody>
                  <a:tcPr marL="68580" marR="68580" marT="0" marB="0"/>
                </a:tc>
                <a:tc>
                  <a:txBody>
                    <a:bodyPr/>
                    <a:lstStyle/>
                    <a:p>
                      <a:pPr algn="ctr" rtl="1">
                        <a:lnSpc>
                          <a:spcPct val="90000"/>
                        </a:lnSpc>
                        <a:spcAft>
                          <a:spcPts val="0"/>
                        </a:spcAft>
                      </a:pPr>
                      <a:r>
                        <a:rPr lang="ar-LY" sz="2000" dirty="0">
                          <a:effectLst/>
                        </a:rPr>
                        <a:t>2174</a:t>
                      </a:r>
                      <a:endParaRPr lang="en-US" sz="2000" dirty="0">
                        <a:effectLst/>
                        <a:latin typeface="Calibri"/>
                        <a:ea typeface="Times New Roman"/>
                        <a:cs typeface="Arial"/>
                      </a:endParaRPr>
                    </a:p>
                  </a:txBody>
                  <a:tcPr marL="68580" marR="68580" marT="0" marB="0"/>
                </a:tc>
                <a:tc>
                  <a:txBody>
                    <a:bodyPr/>
                    <a:lstStyle/>
                    <a:p>
                      <a:pPr algn="ctr" rtl="1">
                        <a:lnSpc>
                          <a:spcPct val="90000"/>
                        </a:lnSpc>
                        <a:spcAft>
                          <a:spcPts val="0"/>
                        </a:spcAft>
                      </a:pPr>
                      <a:r>
                        <a:rPr lang="ar-LY" sz="2000">
                          <a:effectLst/>
                        </a:rPr>
                        <a:t>265</a:t>
                      </a:r>
                      <a:endParaRPr lang="en-US" sz="2000">
                        <a:effectLst/>
                        <a:latin typeface="Calibri"/>
                        <a:ea typeface="Times New Roman"/>
                        <a:cs typeface="Arial"/>
                      </a:endParaRPr>
                    </a:p>
                  </a:txBody>
                  <a:tcPr marL="68580" marR="68580" marT="0" marB="0"/>
                </a:tc>
                <a:extLst>
                  <a:ext uri="{0D108BD9-81ED-4DB2-BD59-A6C34878D82A}">
                    <a16:rowId xmlns:a16="http://schemas.microsoft.com/office/drawing/2014/main" xmlns="" val="10004"/>
                  </a:ext>
                </a:extLst>
              </a:tr>
              <a:tr h="334653">
                <a:tc>
                  <a:txBody>
                    <a:bodyPr/>
                    <a:lstStyle/>
                    <a:p>
                      <a:pPr algn="ctr" rtl="1">
                        <a:lnSpc>
                          <a:spcPct val="90000"/>
                        </a:lnSpc>
                        <a:spcAft>
                          <a:spcPts val="0"/>
                        </a:spcAft>
                      </a:pPr>
                      <a:r>
                        <a:rPr lang="en-US" sz="2000" spc="-10">
                          <a:effectLst/>
                        </a:rPr>
                        <a:t>e</a:t>
                      </a:r>
                      <a:r>
                        <a:rPr lang="en-US" sz="2000" spc="-10" baseline="-25000">
                          <a:effectLst/>
                        </a:rPr>
                        <a:t>s</a:t>
                      </a:r>
                      <a:endParaRPr lang="en-US" sz="2000">
                        <a:effectLst/>
                        <a:latin typeface="Calibri"/>
                        <a:ea typeface="Times New Roman"/>
                        <a:cs typeface="Arial"/>
                      </a:endParaRPr>
                    </a:p>
                  </a:txBody>
                  <a:tcPr marL="68580" marR="68580" marT="0" marB="0"/>
                </a:tc>
                <a:tc>
                  <a:txBody>
                    <a:bodyPr/>
                    <a:lstStyle/>
                    <a:p>
                      <a:pPr algn="ctr" rtl="1">
                        <a:lnSpc>
                          <a:spcPct val="90000"/>
                        </a:lnSpc>
                        <a:spcAft>
                          <a:spcPts val="0"/>
                        </a:spcAft>
                      </a:pPr>
                      <a:r>
                        <a:rPr lang="ar-LY" sz="2000" spc="-10">
                          <a:effectLst/>
                        </a:rPr>
                        <a:t>451</a:t>
                      </a:r>
                      <a:endParaRPr lang="en-US" sz="2000">
                        <a:effectLst/>
                        <a:latin typeface="Calibri"/>
                        <a:ea typeface="Times New Roman"/>
                        <a:cs typeface="Arial"/>
                      </a:endParaRPr>
                    </a:p>
                  </a:txBody>
                  <a:tcPr marL="68580" marR="68580" marT="0" marB="0"/>
                </a:tc>
                <a:tc>
                  <a:txBody>
                    <a:bodyPr/>
                    <a:lstStyle/>
                    <a:p>
                      <a:pPr algn="ctr" rtl="1">
                        <a:lnSpc>
                          <a:spcPct val="90000"/>
                        </a:lnSpc>
                        <a:spcAft>
                          <a:spcPts val="0"/>
                        </a:spcAft>
                      </a:pPr>
                      <a:r>
                        <a:rPr lang="ar-LY" sz="2000" spc="-10">
                          <a:effectLst/>
                        </a:rPr>
                        <a:t>1789</a:t>
                      </a:r>
                      <a:endParaRPr lang="en-US" sz="2000">
                        <a:effectLst/>
                        <a:latin typeface="Calibri"/>
                        <a:ea typeface="Times New Roman"/>
                        <a:cs typeface="Arial"/>
                      </a:endParaRPr>
                    </a:p>
                  </a:txBody>
                  <a:tcPr marL="68580" marR="68580" marT="0" marB="0"/>
                </a:tc>
                <a:tc>
                  <a:txBody>
                    <a:bodyPr/>
                    <a:lstStyle/>
                    <a:p>
                      <a:pPr algn="ctr" rtl="1">
                        <a:lnSpc>
                          <a:spcPct val="90000"/>
                        </a:lnSpc>
                        <a:spcAft>
                          <a:spcPts val="0"/>
                        </a:spcAft>
                      </a:pPr>
                      <a:r>
                        <a:rPr lang="ar-LY" sz="2000" spc="-10">
                          <a:effectLst/>
                        </a:rPr>
                        <a:t>91</a:t>
                      </a:r>
                      <a:endParaRPr lang="en-US" sz="2000">
                        <a:effectLst/>
                        <a:latin typeface="Calibri"/>
                        <a:ea typeface="Times New Roman"/>
                        <a:cs typeface="Arial"/>
                      </a:endParaRPr>
                    </a:p>
                  </a:txBody>
                  <a:tcPr marL="68580" marR="68580" marT="0" marB="0"/>
                </a:tc>
                <a:extLst>
                  <a:ext uri="{0D108BD9-81ED-4DB2-BD59-A6C34878D82A}">
                    <a16:rowId xmlns:a16="http://schemas.microsoft.com/office/drawing/2014/main" xmlns="" val="10005"/>
                  </a:ext>
                </a:extLst>
              </a:tr>
              <a:tr h="334653">
                <a:tc>
                  <a:txBody>
                    <a:bodyPr/>
                    <a:lstStyle/>
                    <a:p>
                      <a:pPr algn="ctr" rtl="1">
                        <a:lnSpc>
                          <a:spcPct val="90000"/>
                        </a:lnSpc>
                        <a:spcAft>
                          <a:spcPts val="0"/>
                        </a:spcAft>
                      </a:pPr>
                      <a:r>
                        <a:rPr lang="en-US" sz="2000" spc="-10">
                          <a:effectLst/>
                        </a:rPr>
                        <a:t>a</a:t>
                      </a:r>
                      <a:r>
                        <a:rPr lang="en-US" sz="2000" spc="-10" baseline="-25000">
                          <a:effectLst/>
                        </a:rPr>
                        <a:t>x</a:t>
                      </a:r>
                      <a:endParaRPr lang="en-US" sz="2000">
                        <a:effectLst/>
                        <a:latin typeface="Calibri"/>
                        <a:ea typeface="Times New Roman"/>
                        <a:cs typeface="Arial"/>
                      </a:endParaRPr>
                    </a:p>
                  </a:txBody>
                  <a:tcPr marL="68580" marR="68580" marT="0" marB="0"/>
                </a:tc>
                <a:tc>
                  <a:txBody>
                    <a:bodyPr/>
                    <a:lstStyle/>
                    <a:p>
                      <a:pPr algn="ctr" rtl="0">
                        <a:lnSpc>
                          <a:spcPct val="90000"/>
                        </a:lnSpc>
                        <a:spcAft>
                          <a:spcPts val="0"/>
                        </a:spcAft>
                      </a:pPr>
                      <a:r>
                        <a:rPr lang="ar-LY" sz="2000">
                          <a:effectLst/>
                        </a:rPr>
                        <a:t>734</a:t>
                      </a:r>
                      <a:endParaRPr lang="en-US" sz="2000">
                        <a:effectLst/>
                        <a:latin typeface="Calibri"/>
                        <a:ea typeface="Times New Roman"/>
                        <a:cs typeface="Arial"/>
                      </a:endParaRPr>
                    </a:p>
                  </a:txBody>
                  <a:tcPr marL="68580" marR="68580" marT="0" marB="0"/>
                </a:tc>
                <a:tc>
                  <a:txBody>
                    <a:bodyPr/>
                    <a:lstStyle/>
                    <a:p>
                      <a:pPr algn="ctr" rtl="1">
                        <a:lnSpc>
                          <a:spcPct val="90000"/>
                        </a:lnSpc>
                        <a:spcAft>
                          <a:spcPts val="0"/>
                        </a:spcAft>
                      </a:pPr>
                      <a:r>
                        <a:rPr lang="ar-LY" sz="2000" dirty="0">
                          <a:effectLst/>
                        </a:rPr>
                        <a:t>1474</a:t>
                      </a:r>
                      <a:endParaRPr lang="en-US" sz="2000" dirty="0">
                        <a:effectLst/>
                        <a:latin typeface="Calibri"/>
                        <a:ea typeface="Times New Roman"/>
                        <a:cs typeface="Arial"/>
                      </a:endParaRPr>
                    </a:p>
                  </a:txBody>
                  <a:tcPr marL="68580" marR="68580" marT="0" marB="0"/>
                </a:tc>
                <a:tc>
                  <a:txBody>
                    <a:bodyPr/>
                    <a:lstStyle/>
                    <a:p>
                      <a:pPr algn="ctr" rtl="1">
                        <a:lnSpc>
                          <a:spcPct val="90000"/>
                        </a:lnSpc>
                        <a:spcAft>
                          <a:spcPts val="0"/>
                        </a:spcAft>
                      </a:pPr>
                      <a:r>
                        <a:rPr lang="ar-LY" sz="2000">
                          <a:effectLst/>
                        </a:rPr>
                        <a:t>175</a:t>
                      </a:r>
                      <a:endParaRPr lang="en-US" sz="2000">
                        <a:effectLst/>
                        <a:latin typeface="Calibri"/>
                        <a:ea typeface="Times New Roman"/>
                        <a:cs typeface="Arial"/>
                      </a:endParaRPr>
                    </a:p>
                  </a:txBody>
                  <a:tcPr marL="68580" marR="68580" marT="0" marB="0"/>
                </a:tc>
                <a:extLst>
                  <a:ext uri="{0D108BD9-81ED-4DB2-BD59-A6C34878D82A}">
                    <a16:rowId xmlns:a16="http://schemas.microsoft.com/office/drawing/2014/main" xmlns="" val="10006"/>
                  </a:ext>
                </a:extLst>
              </a:tr>
              <a:tr h="334653">
                <a:tc>
                  <a:txBody>
                    <a:bodyPr/>
                    <a:lstStyle/>
                    <a:p>
                      <a:pPr algn="ctr" rtl="1">
                        <a:lnSpc>
                          <a:spcPct val="90000"/>
                        </a:lnSpc>
                        <a:spcAft>
                          <a:spcPts val="0"/>
                        </a:spcAft>
                      </a:pPr>
                      <a:r>
                        <a:rPr lang="en-US" sz="2000" spc="-10">
                          <a:effectLst/>
                        </a:rPr>
                        <a:t>aː</a:t>
                      </a:r>
                      <a:r>
                        <a:rPr lang="en-US" sz="2000" spc="-10" baseline="-25000">
                          <a:effectLst/>
                        </a:rPr>
                        <a:t>x</a:t>
                      </a:r>
                      <a:endParaRPr lang="en-US" sz="2000">
                        <a:effectLst/>
                        <a:latin typeface="Calibri"/>
                        <a:ea typeface="Times New Roman"/>
                        <a:cs typeface="Arial"/>
                      </a:endParaRPr>
                    </a:p>
                  </a:txBody>
                  <a:tcPr marL="68580" marR="68580" marT="0" marB="0"/>
                </a:tc>
                <a:tc>
                  <a:txBody>
                    <a:bodyPr/>
                    <a:lstStyle/>
                    <a:p>
                      <a:pPr algn="ctr" rtl="0">
                        <a:lnSpc>
                          <a:spcPct val="90000"/>
                        </a:lnSpc>
                        <a:spcAft>
                          <a:spcPts val="0"/>
                        </a:spcAft>
                      </a:pPr>
                      <a:r>
                        <a:rPr lang="ar-LY" sz="2000">
                          <a:effectLst/>
                        </a:rPr>
                        <a:t>722</a:t>
                      </a:r>
                      <a:endParaRPr lang="en-US" sz="2000">
                        <a:effectLst/>
                        <a:latin typeface="Calibri"/>
                        <a:ea typeface="Times New Roman"/>
                        <a:cs typeface="Arial"/>
                      </a:endParaRPr>
                    </a:p>
                  </a:txBody>
                  <a:tcPr marL="68580" marR="68580" marT="0" marB="0"/>
                </a:tc>
                <a:tc>
                  <a:txBody>
                    <a:bodyPr/>
                    <a:lstStyle/>
                    <a:p>
                      <a:pPr algn="ctr" rtl="1">
                        <a:lnSpc>
                          <a:spcPct val="90000"/>
                        </a:lnSpc>
                        <a:spcAft>
                          <a:spcPts val="0"/>
                        </a:spcAft>
                      </a:pPr>
                      <a:r>
                        <a:rPr lang="ar-LY" sz="2000">
                          <a:effectLst/>
                        </a:rPr>
                        <a:t>1473</a:t>
                      </a:r>
                      <a:endParaRPr lang="en-US" sz="2000">
                        <a:effectLst/>
                        <a:latin typeface="Calibri"/>
                        <a:ea typeface="Times New Roman"/>
                        <a:cs typeface="Arial"/>
                      </a:endParaRPr>
                    </a:p>
                  </a:txBody>
                  <a:tcPr marL="68580" marR="68580" marT="0" marB="0"/>
                </a:tc>
                <a:tc>
                  <a:txBody>
                    <a:bodyPr/>
                    <a:lstStyle/>
                    <a:p>
                      <a:pPr algn="ctr" rtl="1">
                        <a:lnSpc>
                          <a:spcPct val="90000"/>
                        </a:lnSpc>
                        <a:spcAft>
                          <a:spcPts val="0"/>
                        </a:spcAft>
                      </a:pPr>
                      <a:r>
                        <a:rPr lang="ar-LY" sz="2000">
                          <a:effectLst/>
                        </a:rPr>
                        <a:t>253</a:t>
                      </a:r>
                      <a:endParaRPr lang="en-US" sz="2000">
                        <a:effectLst/>
                        <a:latin typeface="Calibri"/>
                        <a:ea typeface="Times New Roman"/>
                        <a:cs typeface="Arial"/>
                      </a:endParaRPr>
                    </a:p>
                  </a:txBody>
                  <a:tcPr marL="68580" marR="68580" marT="0" marB="0"/>
                </a:tc>
                <a:extLst>
                  <a:ext uri="{0D108BD9-81ED-4DB2-BD59-A6C34878D82A}">
                    <a16:rowId xmlns:a16="http://schemas.microsoft.com/office/drawing/2014/main" xmlns="" val="10007"/>
                  </a:ext>
                </a:extLst>
              </a:tr>
              <a:tr h="334653">
                <a:tc>
                  <a:txBody>
                    <a:bodyPr/>
                    <a:lstStyle/>
                    <a:p>
                      <a:pPr algn="ctr" rtl="1">
                        <a:lnSpc>
                          <a:spcPct val="90000"/>
                        </a:lnSpc>
                        <a:spcAft>
                          <a:spcPts val="0"/>
                        </a:spcAft>
                      </a:pPr>
                      <a:r>
                        <a:rPr lang="en-US" sz="2000" spc="-10">
                          <a:effectLst/>
                        </a:rPr>
                        <a:t>a</a:t>
                      </a:r>
                      <a:r>
                        <a:rPr lang="en-US" sz="2000" spc="-10" baseline="-25000">
                          <a:effectLst/>
                        </a:rPr>
                        <a:t>s</a:t>
                      </a:r>
                      <a:endParaRPr lang="en-US" sz="2000">
                        <a:effectLst/>
                        <a:latin typeface="Calibri"/>
                        <a:ea typeface="Times New Roman"/>
                        <a:cs typeface="Arial"/>
                      </a:endParaRPr>
                    </a:p>
                  </a:txBody>
                  <a:tcPr marL="68580" marR="68580" marT="0" marB="0"/>
                </a:tc>
                <a:tc>
                  <a:txBody>
                    <a:bodyPr/>
                    <a:lstStyle/>
                    <a:p>
                      <a:pPr algn="ctr" rtl="1">
                        <a:lnSpc>
                          <a:spcPct val="90000"/>
                        </a:lnSpc>
                        <a:spcAft>
                          <a:spcPts val="0"/>
                        </a:spcAft>
                      </a:pPr>
                      <a:r>
                        <a:rPr lang="ar-LY" sz="2000" spc="-10">
                          <a:effectLst/>
                        </a:rPr>
                        <a:t>779</a:t>
                      </a:r>
                      <a:endParaRPr lang="en-US" sz="2000">
                        <a:effectLst/>
                        <a:latin typeface="Calibri"/>
                        <a:ea typeface="Times New Roman"/>
                        <a:cs typeface="Arial"/>
                      </a:endParaRPr>
                    </a:p>
                  </a:txBody>
                  <a:tcPr marL="68580" marR="68580" marT="0" marB="0"/>
                </a:tc>
                <a:tc>
                  <a:txBody>
                    <a:bodyPr/>
                    <a:lstStyle/>
                    <a:p>
                      <a:pPr algn="ctr" rtl="1">
                        <a:lnSpc>
                          <a:spcPct val="90000"/>
                        </a:lnSpc>
                        <a:spcAft>
                          <a:spcPts val="0"/>
                        </a:spcAft>
                      </a:pPr>
                      <a:r>
                        <a:rPr lang="ar-LY" sz="2000" spc="-10">
                          <a:effectLst/>
                        </a:rPr>
                        <a:t>1438</a:t>
                      </a:r>
                      <a:endParaRPr lang="en-US" sz="2000">
                        <a:effectLst/>
                        <a:latin typeface="Calibri"/>
                        <a:ea typeface="Times New Roman"/>
                        <a:cs typeface="Arial"/>
                      </a:endParaRPr>
                    </a:p>
                  </a:txBody>
                  <a:tcPr marL="68580" marR="68580" marT="0" marB="0"/>
                </a:tc>
                <a:tc>
                  <a:txBody>
                    <a:bodyPr/>
                    <a:lstStyle/>
                    <a:p>
                      <a:pPr algn="ctr" rtl="1">
                        <a:lnSpc>
                          <a:spcPct val="90000"/>
                        </a:lnSpc>
                        <a:spcAft>
                          <a:spcPts val="0"/>
                        </a:spcAft>
                      </a:pPr>
                      <a:r>
                        <a:rPr lang="ar-LY" sz="2000" spc="-10">
                          <a:effectLst/>
                        </a:rPr>
                        <a:t>126</a:t>
                      </a:r>
                      <a:endParaRPr lang="en-US" sz="2000">
                        <a:effectLst/>
                        <a:latin typeface="Calibri"/>
                        <a:ea typeface="Times New Roman"/>
                        <a:cs typeface="Arial"/>
                      </a:endParaRPr>
                    </a:p>
                  </a:txBody>
                  <a:tcPr marL="68580" marR="68580" marT="0" marB="0"/>
                </a:tc>
                <a:extLst>
                  <a:ext uri="{0D108BD9-81ED-4DB2-BD59-A6C34878D82A}">
                    <a16:rowId xmlns:a16="http://schemas.microsoft.com/office/drawing/2014/main" xmlns="" val="10008"/>
                  </a:ext>
                </a:extLst>
              </a:tr>
              <a:tr h="334653">
                <a:tc>
                  <a:txBody>
                    <a:bodyPr/>
                    <a:lstStyle/>
                    <a:p>
                      <a:pPr algn="ctr" rtl="1">
                        <a:lnSpc>
                          <a:spcPct val="90000"/>
                        </a:lnSpc>
                        <a:spcAft>
                          <a:spcPts val="0"/>
                        </a:spcAft>
                      </a:pPr>
                      <a:r>
                        <a:rPr lang="en-US" sz="2000" spc="-10">
                          <a:effectLst/>
                        </a:rPr>
                        <a:t>u</a:t>
                      </a:r>
                      <a:r>
                        <a:rPr lang="en-US" sz="2000" spc="-10" baseline="-25000">
                          <a:effectLst/>
                        </a:rPr>
                        <a:t>x</a:t>
                      </a:r>
                      <a:endParaRPr lang="en-US" sz="2000">
                        <a:effectLst/>
                        <a:latin typeface="Calibri"/>
                        <a:ea typeface="Times New Roman"/>
                        <a:cs typeface="Arial"/>
                      </a:endParaRPr>
                    </a:p>
                  </a:txBody>
                  <a:tcPr marL="68580" marR="68580" marT="0" marB="0"/>
                </a:tc>
                <a:tc>
                  <a:txBody>
                    <a:bodyPr/>
                    <a:lstStyle/>
                    <a:p>
                      <a:pPr algn="ctr" rtl="0">
                        <a:lnSpc>
                          <a:spcPct val="90000"/>
                        </a:lnSpc>
                        <a:spcAft>
                          <a:spcPts val="0"/>
                        </a:spcAft>
                      </a:pPr>
                      <a:r>
                        <a:rPr lang="ar-LY" sz="2000">
                          <a:effectLst/>
                        </a:rPr>
                        <a:t>305</a:t>
                      </a:r>
                      <a:endParaRPr lang="en-US" sz="2000">
                        <a:effectLst/>
                        <a:latin typeface="Calibri"/>
                        <a:ea typeface="Times New Roman"/>
                        <a:cs typeface="Arial"/>
                      </a:endParaRPr>
                    </a:p>
                  </a:txBody>
                  <a:tcPr marL="68580" marR="68580" marT="0" marB="0"/>
                </a:tc>
                <a:tc>
                  <a:txBody>
                    <a:bodyPr/>
                    <a:lstStyle/>
                    <a:p>
                      <a:pPr algn="ctr" rtl="1">
                        <a:lnSpc>
                          <a:spcPct val="90000"/>
                        </a:lnSpc>
                        <a:spcAft>
                          <a:spcPts val="0"/>
                        </a:spcAft>
                      </a:pPr>
                      <a:r>
                        <a:rPr lang="ar-LY" sz="2000">
                          <a:effectLst/>
                        </a:rPr>
                        <a:t>899</a:t>
                      </a:r>
                      <a:endParaRPr lang="en-US" sz="2000">
                        <a:effectLst/>
                        <a:latin typeface="Calibri"/>
                        <a:ea typeface="Times New Roman"/>
                        <a:cs typeface="Arial"/>
                      </a:endParaRPr>
                    </a:p>
                  </a:txBody>
                  <a:tcPr marL="68580" marR="68580" marT="0" marB="0"/>
                </a:tc>
                <a:tc>
                  <a:txBody>
                    <a:bodyPr/>
                    <a:lstStyle/>
                    <a:p>
                      <a:pPr algn="ctr" rtl="1">
                        <a:lnSpc>
                          <a:spcPct val="90000"/>
                        </a:lnSpc>
                        <a:spcAft>
                          <a:spcPts val="0"/>
                        </a:spcAft>
                      </a:pPr>
                      <a:r>
                        <a:rPr lang="ar-LY" sz="2000">
                          <a:effectLst/>
                        </a:rPr>
                        <a:t>272</a:t>
                      </a:r>
                      <a:endParaRPr lang="en-US" sz="2000">
                        <a:effectLst/>
                        <a:latin typeface="Calibri"/>
                        <a:ea typeface="Times New Roman"/>
                        <a:cs typeface="Arial"/>
                      </a:endParaRPr>
                    </a:p>
                  </a:txBody>
                  <a:tcPr marL="68580" marR="68580" marT="0" marB="0"/>
                </a:tc>
                <a:extLst>
                  <a:ext uri="{0D108BD9-81ED-4DB2-BD59-A6C34878D82A}">
                    <a16:rowId xmlns:a16="http://schemas.microsoft.com/office/drawing/2014/main" xmlns="" val="10009"/>
                  </a:ext>
                </a:extLst>
              </a:tr>
              <a:tr h="334653">
                <a:tc>
                  <a:txBody>
                    <a:bodyPr/>
                    <a:lstStyle/>
                    <a:p>
                      <a:pPr algn="ctr" rtl="1">
                        <a:lnSpc>
                          <a:spcPct val="90000"/>
                        </a:lnSpc>
                        <a:spcAft>
                          <a:spcPts val="0"/>
                        </a:spcAft>
                      </a:pPr>
                      <a:r>
                        <a:rPr lang="en-US" sz="2000" spc="-10">
                          <a:effectLst/>
                        </a:rPr>
                        <a:t>u</a:t>
                      </a:r>
                      <a:r>
                        <a:rPr lang="en-US" sz="2000" spc="-10" baseline="-25000">
                          <a:effectLst/>
                        </a:rPr>
                        <a:t>s</a:t>
                      </a:r>
                      <a:endParaRPr lang="en-US" sz="2000">
                        <a:effectLst/>
                        <a:latin typeface="Calibri"/>
                        <a:ea typeface="Times New Roman"/>
                        <a:cs typeface="Arial"/>
                      </a:endParaRPr>
                    </a:p>
                  </a:txBody>
                  <a:tcPr marL="68580" marR="68580" marT="0" marB="0"/>
                </a:tc>
                <a:tc>
                  <a:txBody>
                    <a:bodyPr/>
                    <a:lstStyle/>
                    <a:p>
                      <a:pPr algn="ctr" rtl="1">
                        <a:lnSpc>
                          <a:spcPct val="90000"/>
                        </a:lnSpc>
                        <a:spcAft>
                          <a:spcPts val="0"/>
                        </a:spcAft>
                      </a:pPr>
                      <a:r>
                        <a:rPr lang="ar-LY" sz="2000" spc="-10">
                          <a:effectLst/>
                        </a:rPr>
                        <a:t>319</a:t>
                      </a:r>
                      <a:endParaRPr lang="en-US" sz="2000">
                        <a:effectLst/>
                        <a:latin typeface="Calibri"/>
                        <a:ea typeface="Times New Roman"/>
                        <a:cs typeface="Arial"/>
                      </a:endParaRPr>
                    </a:p>
                  </a:txBody>
                  <a:tcPr marL="68580" marR="68580" marT="0" marB="0"/>
                </a:tc>
                <a:tc>
                  <a:txBody>
                    <a:bodyPr/>
                    <a:lstStyle/>
                    <a:p>
                      <a:pPr algn="ctr" rtl="1">
                        <a:lnSpc>
                          <a:spcPct val="90000"/>
                        </a:lnSpc>
                        <a:spcAft>
                          <a:spcPts val="0"/>
                        </a:spcAft>
                      </a:pPr>
                      <a:r>
                        <a:rPr lang="ar-LY" sz="2000" spc="-10">
                          <a:effectLst/>
                        </a:rPr>
                        <a:t>827</a:t>
                      </a:r>
                      <a:endParaRPr lang="en-US" sz="2000">
                        <a:effectLst/>
                        <a:latin typeface="Calibri"/>
                        <a:ea typeface="Times New Roman"/>
                        <a:cs typeface="Arial"/>
                      </a:endParaRPr>
                    </a:p>
                  </a:txBody>
                  <a:tcPr marL="68580" marR="68580" marT="0" marB="0"/>
                </a:tc>
                <a:tc>
                  <a:txBody>
                    <a:bodyPr/>
                    <a:lstStyle/>
                    <a:p>
                      <a:pPr algn="ctr" rtl="1">
                        <a:lnSpc>
                          <a:spcPct val="90000"/>
                        </a:lnSpc>
                        <a:spcAft>
                          <a:spcPts val="0"/>
                        </a:spcAft>
                      </a:pPr>
                      <a:r>
                        <a:rPr lang="ar-LY" sz="2000" spc="-10">
                          <a:effectLst/>
                        </a:rPr>
                        <a:t>179</a:t>
                      </a:r>
                      <a:endParaRPr lang="en-US" sz="2000">
                        <a:effectLst/>
                        <a:latin typeface="Calibri"/>
                        <a:ea typeface="Times New Roman"/>
                        <a:cs typeface="Arial"/>
                      </a:endParaRPr>
                    </a:p>
                  </a:txBody>
                  <a:tcPr marL="68580" marR="68580" marT="0" marB="0"/>
                </a:tc>
                <a:extLst>
                  <a:ext uri="{0D108BD9-81ED-4DB2-BD59-A6C34878D82A}">
                    <a16:rowId xmlns:a16="http://schemas.microsoft.com/office/drawing/2014/main" xmlns="" val="10010"/>
                  </a:ext>
                </a:extLst>
              </a:tr>
              <a:tr h="334653">
                <a:tc>
                  <a:txBody>
                    <a:bodyPr/>
                    <a:lstStyle/>
                    <a:p>
                      <a:pPr algn="ctr" rtl="1">
                        <a:lnSpc>
                          <a:spcPct val="90000"/>
                        </a:lnSpc>
                        <a:spcAft>
                          <a:spcPts val="0"/>
                        </a:spcAft>
                      </a:pPr>
                      <a:r>
                        <a:rPr lang="en-US" sz="2000" spc="-10">
                          <a:effectLst/>
                        </a:rPr>
                        <a:t>o</a:t>
                      </a:r>
                      <a:r>
                        <a:rPr lang="en-US" sz="2000" spc="-10" baseline="-25000">
                          <a:effectLst/>
                        </a:rPr>
                        <a:t>x</a:t>
                      </a:r>
                      <a:endParaRPr lang="en-US" sz="2000">
                        <a:effectLst/>
                        <a:latin typeface="Calibri"/>
                        <a:ea typeface="Times New Roman"/>
                        <a:cs typeface="Arial"/>
                      </a:endParaRPr>
                    </a:p>
                  </a:txBody>
                  <a:tcPr marL="68580" marR="68580" marT="0" marB="0"/>
                </a:tc>
                <a:tc>
                  <a:txBody>
                    <a:bodyPr/>
                    <a:lstStyle/>
                    <a:p>
                      <a:pPr algn="ctr" rtl="0">
                        <a:lnSpc>
                          <a:spcPct val="90000"/>
                        </a:lnSpc>
                        <a:spcAft>
                          <a:spcPts val="0"/>
                        </a:spcAft>
                      </a:pPr>
                      <a:r>
                        <a:rPr lang="ar-LY" sz="2000">
                          <a:effectLst/>
                        </a:rPr>
                        <a:t>411</a:t>
                      </a:r>
                      <a:endParaRPr lang="en-US" sz="2000">
                        <a:effectLst/>
                        <a:latin typeface="Calibri"/>
                        <a:ea typeface="Times New Roman"/>
                        <a:cs typeface="Arial"/>
                      </a:endParaRPr>
                    </a:p>
                  </a:txBody>
                  <a:tcPr marL="68580" marR="68580" marT="0" marB="0"/>
                </a:tc>
                <a:tc>
                  <a:txBody>
                    <a:bodyPr/>
                    <a:lstStyle/>
                    <a:p>
                      <a:pPr algn="ctr" rtl="1">
                        <a:lnSpc>
                          <a:spcPct val="90000"/>
                        </a:lnSpc>
                        <a:spcAft>
                          <a:spcPts val="0"/>
                        </a:spcAft>
                      </a:pPr>
                      <a:r>
                        <a:rPr lang="ar-LY" sz="2000">
                          <a:effectLst/>
                        </a:rPr>
                        <a:t>867</a:t>
                      </a:r>
                      <a:endParaRPr lang="en-US" sz="2000">
                        <a:effectLst/>
                        <a:latin typeface="Calibri"/>
                        <a:ea typeface="Times New Roman"/>
                        <a:cs typeface="Arial"/>
                      </a:endParaRPr>
                    </a:p>
                  </a:txBody>
                  <a:tcPr marL="68580" marR="68580" marT="0" marB="0"/>
                </a:tc>
                <a:tc>
                  <a:txBody>
                    <a:bodyPr/>
                    <a:lstStyle/>
                    <a:p>
                      <a:pPr algn="ctr" rtl="1">
                        <a:lnSpc>
                          <a:spcPct val="90000"/>
                        </a:lnSpc>
                        <a:spcAft>
                          <a:spcPts val="0"/>
                        </a:spcAft>
                      </a:pPr>
                      <a:r>
                        <a:rPr lang="ar-LY" sz="2000">
                          <a:effectLst/>
                        </a:rPr>
                        <a:t>240</a:t>
                      </a:r>
                      <a:endParaRPr lang="en-US" sz="2000">
                        <a:effectLst/>
                        <a:latin typeface="Calibri"/>
                        <a:ea typeface="Times New Roman"/>
                        <a:cs typeface="Arial"/>
                      </a:endParaRPr>
                    </a:p>
                  </a:txBody>
                  <a:tcPr marL="68580" marR="68580" marT="0" marB="0"/>
                </a:tc>
                <a:extLst>
                  <a:ext uri="{0D108BD9-81ED-4DB2-BD59-A6C34878D82A}">
                    <a16:rowId xmlns:a16="http://schemas.microsoft.com/office/drawing/2014/main" xmlns="" val="10011"/>
                  </a:ext>
                </a:extLst>
              </a:tr>
              <a:tr h="334653">
                <a:tc>
                  <a:txBody>
                    <a:bodyPr/>
                    <a:lstStyle/>
                    <a:p>
                      <a:pPr algn="ctr" rtl="1">
                        <a:lnSpc>
                          <a:spcPct val="90000"/>
                        </a:lnSpc>
                        <a:spcAft>
                          <a:spcPts val="0"/>
                        </a:spcAft>
                      </a:pPr>
                      <a:r>
                        <a:rPr lang="en-US" sz="2000" spc="-10">
                          <a:effectLst/>
                        </a:rPr>
                        <a:t>o</a:t>
                      </a:r>
                      <a:r>
                        <a:rPr lang="en-US" sz="2000" spc="-10" baseline="-25000">
                          <a:effectLst/>
                        </a:rPr>
                        <a:t>s</a:t>
                      </a:r>
                      <a:endParaRPr lang="en-US" sz="2000">
                        <a:effectLst/>
                        <a:latin typeface="Calibri"/>
                        <a:ea typeface="Times New Roman"/>
                        <a:cs typeface="Arial"/>
                      </a:endParaRPr>
                    </a:p>
                  </a:txBody>
                  <a:tcPr marL="68580" marR="68580" marT="0" marB="0"/>
                </a:tc>
                <a:tc>
                  <a:txBody>
                    <a:bodyPr/>
                    <a:lstStyle/>
                    <a:p>
                      <a:pPr algn="ctr" rtl="1">
                        <a:lnSpc>
                          <a:spcPct val="90000"/>
                        </a:lnSpc>
                        <a:spcAft>
                          <a:spcPts val="0"/>
                        </a:spcAft>
                      </a:pPr>
                      <a:r>
                        <a:rPr lang="ar-LY" sz="2000" spc="-10">
                          <a:effectLst/>
                        </a:rPr>
                        <a:t>420</a:t>
                      </a:r>
                      <a:endParaRPr lang="en-US" sz="2000">
                        <a:effectLst/>
                        <a:latin typeface="Calibri"/>
                        <a:ea typeface="Times New Roman"/>
                        <a:cs typeface="Arial"/>
                      </a:endParaRPr>
                    </a:p>
                  </a:txBody>
                  <a:tcPr marL="68580" marR="68580" marT="0" marB="0"/>
                </a:tc>
                <a:tc>
                  <a:txBody>
                    <a:bodyPr/>
                    <a:lstStyle/>
                    <a:p>
                      <a:pPr algn="ctr" rtl="1">
                        <a:lnSpc>
                          <a:spcPct val="90000"/>
                        </a:lnSpc>
                        <a:spcAft>
                          <a:spcPts val="0"/>
                        </a:spcAft>
                      </a:pPr>
                      <a:r>
                        <a:rPr lang="ar-LY" sz="2000" spc="-10">
                          <a:effectLst/>
                        </a:rPr>
                        <a:t>904</a:t>
                      </a:r>
                      <a:endParaRPr lang="en-US" sz="2000">
                        <a:effectLst/>
                        <a:latin typeface="Calibri"/>
                        <a:ea typeface="Times New Roman"/>
                        <a:cs typeface="Arial"/>
                      </a:endParaRPr>
                    </a:p>
                  </a:txBody>
                  <a:tcPr marL="68580" marR="68580" marT="0" marB="0"/>
                </a:tc>
                <a:tc>
                  <a:txBody>
                    <a:bodyPr/>
                    <a:lstStyle/>
                    <a:p>
                      <a:pPr algn="ctr" rtl="1">
                        <a:lnSpc>
                          <a:spcPct val="90000"/>
                        </a:lnSpc>
                        <a:spcAft>
                          <a:spcPts val="0"/>
                        </a:spcAft>
                      </a:pPr>
                      <a:r>
                        <a:rPr lang="ar-LY" sz="2000" spc="-10">
                          <a:effectLst/>
                        </a:rPr>
                        <a:t>107</a:t>
                      </a:r>
                      <a:endParaRPr lang="en-US" sz="2000">
                        <a:effectLst/>
                        <a:latin typeface="Calibri"/>
                        <a:ea typeface="Times New Roman"/>
                        <a:cs typeface="Arial"/>
                      </a:endParaRPr>
                    </a:p>
                  </a:txBody>
                  <a:tcPr marL="68580" marR="68580" marT="0" marB="0"/>
                </a:tc>
                <a:extLst>
                  <a:ext uri="{0D108BD9-81ED-4DB2-BD59-A6C34878D82A}">
                    <a16:rowId xmlns:a16="http://schemas.microsoft.com/office/drawing/2014/main" xmlns="" val="10012"/>
                  </a:ext>
                </a:extLst>
              </a:tr>
              <a:tr h="334653">
                <a:tc>
                  <a:txBody>
                    <a:bodyPr/>
                    <a:lstStyle/>
                    <a:p>
                      <a:pPr algn="ctr" rtl="1">
                        <a:lnSpc>
                          <a:spcPct val="90000"/>
                        </a:lnSpc>
                        <a:spcAft>
                          <a:spcPts val="0"/>
                        </a:spcAft>
                      </a:pPr>
                      <a:r>
                        <a:rPr lang="en-US" sz="2000" spc="-10">
                          <a:effectLst/>
                        </a:rPr>
                        <a:t>ɑ</a:t>
                      </a:r>
                      <a:r>
                        <a:rPr lang="en-US" sz="2000" spc="-10" baseline="-25000">
                          <a:effectLst/>
                        </a:rPr>
                        <a:t>x</a:t>
                      </a:r>
                      <a:endParaRPr lang="en-US" sz="2000">
                        <a:effectLst/>
                        <a:latin typeface="Calibri"/>
                        <a:ea typeface="Times New Roman"/>
                        <a:cs typeface="Arial"/>
                      </a:endParaRPr>
                    </a:p>
                  </a:txBody>
                  <a:tcPr marL="68580" marR="68580" marT="0" marB="0"/>
                </a:tc>
                <a:tc>
                  <a:txBody>
                    <a:bodyPr/>
                    <a:lstStyle/>
                    <a:p>
                      <a:pPr algn="ctr" rtl="0">
                        <a:lnSpc>
                          <a:spcPct val="90000"/>
                        </a:lnSpc>
                        <a:spcAft>
                          <a:spcPts val="0"/>
                        </a:spcAft>
                      </a:pPr>
                      <a:r>
                        <a:rPr lang="ar-LY" sz="2000">
                          <a:effectLst/>
                        </a:rPr>
                        <a:t>586</a:t>
                      </a:r>
                      <a:endParaRPr lang="en-US" sz="2000">
                        <a:effectLst/>
                        <a:latin typeface="Calibri"/>
                        <a:ea typeface="Times New Roman"/>
                        <a:cs typeface="Arial"/>
                      </a:endParaRPr>
                    </a:p>
                  </a:txBody>
                  <a:tcPr marL="68580" marR="68580" marT="0" marB="0"/>
                </a:tc>
                <a:tc>
                  <a:txBody>
                    <a:bodyPr/>
                    <a:lstStyle/>
                    <a:p>
                      <a:pPr algn="ctr" rtl="1">
                        <a:lnSpc>
                          <a:spcPct val="90000"/>
                        </a:lnSpc>
                        <a:spcAft>
                          <a:spcPts val="0"/>
                        </a:spcAft>
                      </a:pPr>
                      <a:r>
                        <a:rPr lang="ar-LY" sz="2000">
                          <a:effectLst/>
                        </a:rPr>
                        <a:t>1052</a:t>
                      </a:r>
                      <a:endParaRPr lang="en-US" sz="2000">
                        <a:effectLst/>
                        <a:latin typeface="Calibri"/>
                        <a:ea typeface="Times New Roman"/>
                        <a:cs typeface="Arial"/>
                      </a:endParaRPr>
                    </a:p>
                  </a:txBody>
                  <a:tcPr marL="68580" marR="68580" marT="0" marB="0"/>
                </a:tc>
                <a:tc>
                  <a:txBody>
                    <a:bodyPr/>
                    <a:lstStyle/>
                    <a:p>
                      <a:pPr algn="ctr" rtl="1">
                        <a:lnSpc>
                          <a:spcPct val="90000"/>
                        </a:lnSpc>
                        <a:spcAft>
                          <a:spcPts val="0"/>
                        </a:spcAft>
                      </a:pPr>
                      <a:r>
                        <a:rPr lang="ar-LY" sz="2000">
                          <a:effectLst/>
                        </a:rPr>
                        <a:t>262</a:t>
                      </a:r>
                      <a:endParaRPr lang="en-US" sz="2000">
                        <a:effectLst/>
                        <a:latin typeface="Calibri"/>
                        <a:ea typeface="Times New Roman"/>
                        <a:cs typeface="Arial"/>
                      </a:endParaRPr>
                    </a:p>
                  </a:txBody>
                  <a:tcPr marL="68580" marR="68580" marT="0" marB="0"/>
                </a:tc>
                <a:extLst>
                  <a:ext uri="{0D108BD9-81ED-4DB2-BD59-A6C34878D82A}">
                    <a16:rowId xmlns:a16="http://schemas.microsoft.com/office/drawing/2014/main" xmlns="" val="10013"/>
                  </a:ext>
                </a:extLst>
              </a:tr>
              <a:tr h="334653">
                <a:tc>
                  <a:txBody>
                    <a:bodyPr/>
                    <a:lstStyle/>
                    <a:p>
                      <a:pPr algn="ctr" rtl="1">
                        <a:lnSpc>
                          <a:spcPct val="90000"/>
                        </a:lnSpc>
                        <a:spcAft>
                          <a:spcPts val="0"/>
                        </a:spcAft>
                      </a:pPr>
                      <a:r>
                        <a:rPr lang="en-US" sz="2000" spc="-10">
                          <a:effectLst/>
                        </a:rPr>
                        <a:t>ɑ</a:t>
                      </a:r>
                      <a:r>
                        <a:rPr lang="en-US" sz="2000" spc="-10" baseline="-25000">
                          <a:effectLst/>
                        </a:rPr>
                        <a:t>s</a:t>
                      </a:r>
                      <a:endParaRPr lang="en-US" sz="2000">
                        <a:effectLst/>
                        <a:latin typeface="Calibri"/>
                        <a:ea typeface="Times New Roman"/>
                        <a:cs typeface="Arial"/>
                      </a:endParaRPr>
                    </a:p>
                  </a:txBody>
                  <a:tcPr marL="68580" marR="68580" marT="0" marB="0"/>
                </a:tc>
                <a:tc>
                  <a:txBody>
                    <a:bodyPr/>
                    <a:lstStyle/>
                    <a:p>
                      <a:pPr algn="ctr" rtl="1">
                        <a:lnSpc>
                          <a:spcPct val="90000"/>
                        </a:lnSpc>
                        <a:spcAft>
                          <a:spcPts val="0"/>
                        </a:spcAft>
                      </a:pPr>
                      <a:r>
                        <a:rPr lang="ar-LY" sz="2000" spc="-10">
                          <a:effectLst/>
                        </a:rPr>
                        <a:t>554</a:t>
                      </a:r>
                      <a:endParaRPr lang="en-US" sz="2000">
                        <a:effectLst/>
                        <a:latin typeface="Calibri"/>
                        <a:ea typeface="Times New Roman"/>
                        <a:cs typeface="Arial"/>
                      </a:endParaRPr>
                    </a:p>
                  </a:txBody>
                  <a:tcPr marL="68580" marR="68580" marT="0" marB="0"/>
                </a:tc>
                <a:tc>
                  <a:txBody>
                    <a:bodyPr/>
                    <a:lstStyle/>
                    <a:p>
                      <a:pPr algn="ctr" rtl="1">
                        <a:lnSpc>
                          <a:spcPct val="90000"/>
                        </a:lnSpc>
                        <a:spcAft>
                          <a:spcPts val="0"/>
                        </a:spcAft>
                      </a:pPr>
                      <a:r>
                        <a:rPr lang="ar-LY" sz="2000" spc="-10">
                          <a:effectLst/>
                        </a:rPr>
                        <a:t>958</a:t>
                      </a:r>
                      <a:endParaRPr lang="en-US" sz="2000">
                        <a:effectLst/>
                        <a:latin typeface="Calibri"/>
                        <a:ea typeface="Times New Roman"/>
                        <a:cs typeface="Arial"/>
                      </a:endParaRPr>
                    </a:p>
                  </a:txBody>
                  <a:tcPr marL="68580" marR="68580" marT="0" marB="0"/>
                </a:tc>
                <a:tc>
                  <a:txBody>
                    <a:bodyPr/>
                    <a:lstStyle/>
                    <a:p>
                      <a:pPr algn="ctr" rtl="1">
                        <a:lnSpc>
                          <a:spcPct val="90000"/>
                        </a:lnSpc>
                        <a:spcAft>
                          <a:spcPts val="0"/>
                        </a:spcAft>
                      </a:pPr>
                      <a:r>
                        <a:rPr lang="ar-LY" sz="2000" spc="-10" dirty="0">
                          <a:effectLst/>
                        </a:rPr>
                        <a:t>202</a:t>
                      </a:r>
                      <a:endParaRPr lang="en-US" sz="2000" dirty="0">
                        <a:effectLst/>
                        <a:latin typeface="Calibri"/>
                        <a:ea typeface="Times New Roman"/>
                        <a:cs typeface="Arial"/>
                      </a:endParaRPr>
                    </a:p>
                  </a:txBody>
                  <a:tcPr marL="68580" marR="68580" marT="0" marB="0"/>
                </a:tc>
                <a:extLst>
                  <a:ext uri="{0D108BD9-81ED-4DB2-BD59-A6C34878D82A}">
                    <a16:rowId xmlns:a16="http://schemas.microsoft.com/office/drawing/2014/main" xmlns="" val="10014"/>
                  </a:ext>
                </a:extLst>
              </a:tr>
            </a:tbl>
          </a:graphicData>
        </a:graphic>
      </p:graphicFrame>
    </p:spTree>
    <p:extLst>
      <p:ext uri="{BB962C8B-B14F-4D97-AF65-F5344CB8AC3E}">
        <p14:creationId xmlns:p14="http://schemas.microsoft.com/office/powerpoint/2010/main" val="2736116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نتایج حاصل از جدول</a:t>
            </a:r>
            <a:endParaRPr lang="en-US" dirty="0"/>
          </a:p>
        </p:txBody>
      </p:sp>
      <p:sp>
        <p:nvSpPr>
          <p:cNvPr id="3" name="Content Placeholder 2"/>
          <p:cNvSpPr>
            <a:spLocks noGrp="1"/>
          </p:cNvSpPr>
          <p:nvPr>
            <p:ph idx="1"/>
          </p:nvPr>
        </p:nvSpPr>
        <p:spPr/>
        <p:txBody>
          <a:bodyPr>
            <a:normAutofit/>
          </a:bodyPr>
          <a:lstStyle/>
          <a:p>
            <a:pPr algn="just" rtl="1">
              <a:lnSpc>
                <a:spcPct val="90000"/>
              </a:lnSpc>
            </a:pPr>
            <a:r>
              <a:rPr lang="fa-IR" sz="2400" spc="-10" dirty="0" smtClean="0">
                <a:latin typeface="IRLotus"/>
                <a:ea typeface="Times New Roman"/>
                <a:cs typeface="B Zar"/>
              </a:rPr>
              <a:t>1) هریک </a:t>
            </a:r>
            <a:r>
              <a:rPr lang="fa-IR" sz="2400" spc="-10" dirty="0">
                <a:latin typeface="IRLotus"/>
                <a:ea typeface="Times New Roman"/>
                <a:cs typeface="B Zar"/>
              </a:rPr>
              <a:t>از واکه‌های خوافی، ‌به‌غیر از </a:t>
            </a:r>
            <a:r>
              <a:rPr lang="en-US" sz="2400" spc="-10" dirty="0">
                <a:latin typeface="Doulos SIL" panose="02000500070000020004" pitchFamily="2" charset="0"/>
                <a:ea typeface="Doulos SIL" panose="02000500070000020004" pitchFamily="2" charset="0"/>
                <a:cs typeface="Doulos SIL" panose="02000500070000020004" pitchFamily="2" charset="0"/>
              </a:rPr>
              <a:t>[i</a:t>
            </a:r>
            <a:r>
              <a:rPr lang="en-US" sz="2400" spc="-10" baseline="-25000" dirty="0">
                <a:latin typeface="Doulos SIL" panose="02000500070000020004" pitchFamily="2" charset="0"/>
                <a:ea typeface="Doulos SIL" panose="02000500070000020004" pitchFamily="2" charset="0"/>
                <a:cs typeface="Doulos SIL" panose="02000500070000020004" pitchFamily="2" charset="0"/>
              </a:rPr>
              <a:t>x</a:t>
            </a:r>
            <a:r>
              <a:rPr lang="en-US" sz="2400" spc="-10" dirty="0">
                <a:latin typeface="Doulos SIL" panose="02000500070000020004" pitchFamily="2" charset="0"/>
                <a:ea typeface="Doulos SIL" panose="02000500070000020004" pitchFamily="2" charset="0"/>
                <a:cs typeface="Doulos SIL" panose="02000500070000020004" pitchFamily="2" charset="0"/>
              </a:rPr>
              <a:t>]</a:t>
            </a:r>
            <a:r>
              <a:rPr lang="fa-IR" sz="2400" spc="-10" dirty="0">
                <a:latin typeface="Doulos SIL" panose="02000500070000020004" pitchFamily="2" charset="0"/>
                <a:ea typeface="Doulos SIL" panose="02000500070000020004" pitchFamily="2" charset="0"/>
                <a:cs typeface="B Zar"/>
              </a:rPr>
              <a:t> و </a:t>
            </a:r>
            <a:r>
              <a:rPr lang="en-US" sz="2400" spc="-10" dirty="0">
                <a:latin typeface="Doulos SIL" panose="02000500070000020004" pitchFamily="2" charset="0"/>
                <a:ea typeface="Doulos SIL" panose="02000500070000020004" pitchFamily="2" charset="0"/>
                <a:cs typeface="Doulos SIL" panose="02000500070000020004" pitchFamily="2" charset="0"/>
              </a:rPr>
              <a:t>[</a:t>
            </a:r>
            <a:r>
              <a:rPr lang="en-US" sz="2400" spc="-10" dirty="0" err="1">
                <a:latin typeface="Doulos SIL" panose="02000500070000020004" pitchFamily="2" charset="0"/>
                <a:ea typeface="Doulos SIL" panose="02000500070000020004" pitchFamily="2" charset="0"/>
                <a:cs typeface="Doulos SIL" panose="02000500070000020004" pitchFamily="2" charset="0"/>
              </a:rPr>
              <a:t>ɑ</a:t>
            </a:r>
            <a:r>
              <a:rPr lang="en-US" sz="2400" spc="-10" baseline="-25000" dirty="0" err="1">
                <a:latin typeface="Doulos SIL" panose="02000500070000020004" pitchFamily="2" charset="0"/>
                <a:ea typeface="Doulos SIL" panose="02000500070000020004" pitchFamily="2" charset="0"/>
                <a:cs typeface="Doulos SIL" panose="02000500070000020004" pitchFamily="2" charset="0"/>
              </a:rPr>
              <a:t>x</a:t>
            </a:r>
            <a:r>
              <a:rPr lang="en-US" sz="2400" spc="-10" dirty="0">
                <a:latin typeface="Doulos SIL" panose="02000500070000020004" pitchFamily="2" charset="0"/>
                <a:ea typeface="Doulos SIL" panose="02000500070000020004" pitchFamily="2" charset="0"/>
                <a:cs typeface="Doulos SIL" panose="02000500070000020004" pitchFamily="2" charset="0"/>
              </a:rPr>
              <a:t>]</a:t>
            </a:r>
            <a:r>
              <a:rPr lang="fa-IR" sz="2400" spc="-10" dirty="0">
                <a:latin typeface="Doulos SIL" panose="02000500070000020004" pitchFamily="2" charset="0"/>
                <a:ea typeface="Doulos SIL" panose="02000500070000020004" pitchFamily="2" charset="0"/>
                <a:cs typeface="B Zar"/>
              </a:rPr>
              <a:t>، </a:t>
            </a:r>
            <a:r>
              <a:rPr lang="fa-IR" sz="2400" spc="-10" dirty="0">
                <a:latin typeface="IRLotus"/>
                <a:ea typeface="Times New Roman"/>
                <a:cs typeface="B Zar"/>
              </a:rPr>
              <a:t>از واکه‌های متناظر با خود در فارسی معیار افراشته‌تر است.</a:t>
            </a:r>
            <a:endParaRPr lang="en-US" sz="2400" dirty="0">
              <a:latin typeface="Times New Roman"/>
              <a:ea typeface="Times New Roman"/>
            </a:endParaRPr>
          </a:p>
          <a:p>
            <a:pPr algn="just" rtl="1">
              <a:lnSpc>
                <a:spcPct val="90000"/>
              </a:lnSpc>
            </a:pPr>
            <a:r>
              <a:rPr lang="fa-IR" sz="2400" spc="-10" dirty="0" smtClean="0">
                <a:latin typeface="IRLotus"/>
                <a:ea typeface="Times New Roman"/>
                <a:cs typeface="B Zar"/>
              </a:rPr>
              <a:t>2) هریک </a:t>
            </a:r>
            <a:r>
              <a:rPr lang="fa-IR" sz="2400" spc="-10" dirty="0">
                <a:latin typeface="IRLotus"/>
                <a:ea typeface="Times New Roman"/>
                <a:cs typeface="B Zar"/>
              </a:rPr>
              <a:t>از واکه‌های خوافی، به‌جز </a:t>
            </a:r>
            <a:r>
              <a:rPr lang="en-US" sz="2400" spc="-10" dirty="0">
                <a:latin typeface="IRLotus"/>
                <a:ea typeface="Times New Roman"/>
                <a:cs typeface="B Zar"/>
              </a:rPr>
              <a:t>[</a:t>
            </a:r>
            <a:r>
              <a:rPr lang="en-US" sz="2400" spc="-10" dirty="0">
                <a:latin typeface="Doulos SIL"/>
                <a:ea typeface="Times New Roman"/>
                <a:cs typeface="B Zar"/>
              </a:rPr>
              <a:t>o</a:t>
            </a:r>
            <a:r>
              <a:rPr lang="en-US" sz="2400" spc="-10" baseline="-25000" dirty="0">
                <a:latin typeface="Doulos SIL"/>
                <a:ea typeface="Times New Roman"/>
                <a:cs typeface="B Zar"/>
              </a:rPr>
              <a:t>x</a:t>
            </a:r>
            <a:r>
              <a:rPr lang="en-US" sz="2400" spc="-10" dirty="0">
                <a:latin typeface="IRLotus"/>
                <a:ea typeface="Times New Roman"/>
                <a:cs typeface="B Zar"/>
              </a:rPr>
              <a:t>]</a:t>
            </a:r>
            <a:r>
              <a:rPr lang="fa-IR" sz="2400" spc="-10" dirty="0">
                <a:latin typeface="IRLotus"/>
                <a:ea typeface="Times New Roman"/>
                <a:cs typeface="B Zar"/>
              </a:rPr>
              <a:t>، از واکه‌های متناظر با خود در فارسی معیار پیشین‌تر است.</a:t>
            </a:r>
            <a:endParaRPr lang="en-US" sz="2400" dirty="0">
              <a:latin typeface="Times New Roman"/>
              <a:ea typeface="Times New Roman"/>
            </a:endParaRPr>
          </a:p>
          <a:p>
            <a:pPr algn="just" rtl="1">
              <a:lnSpc>
                <a:spcPct val="90000"/>
              </a:lnSpc>
            </a:pPr>
            <a:r>
              <a:rPr lang="fa-IR" sz="2400" spc="-10" dirty="0" smtClean="0">
                <a:latin typeface="IRLotus"/>
                <a:ea typeface="Times New Roman"/>
                <a:cs typeface="B Zar"/>
              </a:rPr>
              <a:t>3) هریک </a:t>
            </a:r>
            <a:r>
              <a:rPr lang="fa-IR" sz="2400" spc="-10" dirty="0">
                <a:latin typeface="IRLotus"/>
                <a:ea typeface="Times New Roman"/>
                <a:cs typeface="B Zar"/>
              </a:rPr>
              <a:t>از واکه‌های خوافی از واکه‌های متناظر با خود در فارسی معیار کشیده‌تر است.</a:t>
            </a:r>
            <a:endParaRPr lang="en-US" sz="2400" dirty="0">
              <a:latin typeface="Times New Roman"/>
              <a:ea typeface="Times New Roman"/>
            </a:endParaRPr>
          </a:p>
          <a:p>
            <a:pPr algn="just" rtl="1"/>
            <a:r>
              <a:rPr lang="fa-IR" sz="2400" spc="-10" dirty="0" smtClean="0">
                <a:latin typeface="IRLotus"/>
                <a:ea typeface="Calibri"/>
                <a:cs typeface="B Zar"/>
              </a:rPr>
              <a:t>4) میانگینِ </a:t>
            </a:r>
            <a:r>
              <a:rPr lang="fa-IR" sz="2400" spc="-10" dirty="0">
                <a:latin typeface="IRLotus"/>
                <a:ea typeface="Calibri"/>
                <a:cs typeface="B Zar"/>
              </a:rPr>
              <a:t>قدرِ مطلقِ اختلاف </a:t>
            </a:r>
            <a:r>
              <a:rPr lang="en-US" sz="2400" spc="-10" dirty="0">
                <a:latin typeface="Times New Roman"/>
                <a:ea typeface="Calibri"/>
                <a:cs typeface="B Zar"/>
              </a:rPr>
              <a:t>F1</a:t>
            </a:r>
            <a:r>
              <a:rPr lang="fa-IR" sz="2400" spc="-10" dirty="0">
                <a:latin typeface="IRLotus"/>
                <a:ea typeface="Calibri"/>
                <a:cs typeface="B Zar"/>
              </a:rPr>
              <a:t> واکه‌های خوافی با </a:t>
            </a:r>
            <a:r>
              <a:rPr lang="en-US" sz="2400" spc="-10" dirty="0">
                <a:latin typeface="Times New Roman"/>
                <a:ea typeface="Calibri"/>
                <a:cs typeface="B Zar"/>
              </a:rPr>
              <a:t>F1</a:t>
            </a:r>
            <a:r>
              <a:rPr lang="fa-IR" sz="2400" spc="-10" dirty="0">
                <a:latin typeface="IRLotus"/>
                <a:ea typeface="Calibri"/>
                <a:cs typeface="B Zar"/>
              </a:rPr>
              <a:t> واکه‌های فارسی معیار</a:t>
            </a:r>
            <a:r>
              <a:rPr lang="fa-IR" sz="2400" spc="-10" dirty="0">
                <a:ea typeface="Calibri"/>
                <a:cs typeface="IRLotus"/>
              </a:rPr>
              <a:t> </a:t>
            </a:r>
            <a:r>
              <a:rPr lang="fa-IR" sz="2400" spc="-10" dirty="0">
                <a:latin typeface="IRLotus"/>
                <a:ea typeface="Calibri"/>
                <a:cs typeface="B Zar"/>
              </a:rPr>
              <a:t>1/5 درصد است؛ میانگینِ قدرِ مطلقِ اختلاف </a:t>
            </a:r>
            <a:r>
              <a:rPr lang="en-US" sz="2400" spc="-10" dirty="0">
                <a:latin typeface="Times New Roman"/>
                <a:ea typeface="Calibri"/>
                <a:cs typeface="B Zar"/>
              </a:rPr>
              <a:t>F2</a:t>
            </a:r>
            <a:r>
              <a:rPr lang="fa-IR" sz="2400" spc="-10" dirty="0">
                <a:latin typeface="IRLotus"/>
                <a:ea typeface="Calibri"/>
                <a:cs typeface="B Zar"/>
              </a:rPr>
              <a:t> واکه‌های خوافی با </a:t>
            </a:r>
            <a:r>
              <a:rPr lang="en-US" sz="2400" spc="-10" dirty="0">
                <a:latin typeface="Times New Roman"/>
                <a:ea typeface="Calibri"/>
                <a:cs typeface="B Zar"/>
              </a:rPr>
              <a:t>F2</a:t>
            </a:r>
            <a:r>
              <a:rPr lang="en-US" sz="2400" spc="-10" dirty="0">
                <a:latin typeface="B Zar"/>
                <a:ea typeface="Calibri"/>
              </a:rPr>
              <a:t> </a:t>
            </a:r>
            <a:r>
              <a:rPr lang="fa-IR" sz="2400" spc="-10" dirty="0" smtClean="0">
                <a:latin typeface="B Zar"/>
                <a:ea typeface="Calibri"/>
              </a:rPr>
              <a:t> </a:t>
            </a:r>
            <a:r>
              <a:rPr lang="fa-IR" sz="2400" spc="-10" dirty="0" smtClean="0">
                <a:latin typeface="IRLotus"/>
                <a:ea typeface="Calibri"/>
                <a:cs typeface="B Zar"/>
              </a:rPr>
              <a:t>واکه‌های </a:t>
            </a:r>
            <a:r>
              <a:rPr lang="fa-IR" sz="2400" spc="-10" dirty="0">
                <a:latin typeface="IRLotus"/>
                <a:ea typeface="Calibri"/>
                <a:cs typeface="B Zar"/>
              </a:rPr>
              <a:t>فارسی معیار 6/4 درصد است؛ و میانگین اختلاف دیرش واکه‌های خوافی با فارسی معیار 3/53 درصد است. بنابراین، به ترتیب اهمیت و میزان اختلاف، 1) دیرش، 2) ارتفاع زبان ، 3) جایگاه زبان باعث تفاوت واکه‌های خوافی با فارسی معیار شده‌است </a:t>
            </a:r>
            <a:endParaRPr lang="en-US" sz="2400" dirty="0"/>
          </a:p>
        </p:txBody>
      </p:sp>
    </p:spTree>
    <p:extLst>
      <p:ext uri="{BB962C8B-B14F-4D97-AF65-F5344CB8AC3E}">
        <p14:creationId xmlns:p14="http://schemas.microsoft.com/office/powerpoint/2010/main" val="19374117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فضای واکه‌ای</a:t>
            </a:r>
            <a:endParaRPr lang="en-US" dirty="0"/>
          </a:p>
        </p:txBody>
      </p:sp>
      <p:sp>
        <p:nvSpPr>
          <p:cNvPr id="3" name="Content Placeholder 2"/>
          <p:cNvSpPr>
            <a:spLocks noGrp="1"/>
          </p:cNvSpPr>
          <p:nvPr>
            <p:ph idx="1"/>
          </p:nvPr>
        </p:nvSpPr>
        <p:spPr/>
        <p:txBody>
          <a:bodyPr>
            <a:noAutofit/>
          </a:bodyPr>
          <a:lstStyle/>
          <a:p>
            <a:pPr algn="just" rtl="1"/>
            <a:r>
              <a:rPr lang="fa-IR" sz="3600" dirty="0"/>
              <a:t>فضای واکه‌ای صوت‌شناختی نمایش واکه‌های زبان در دستگاه مختصات دکارتی </a:t>
            </a:r>
            <a:r>
              <a:rPr lang="en-US" sz="3600" dirty="0"/>
              <a:t>F1 </a:t>
            </a:r>
            <a:r>
              <a:rPr lang="fa-IR" sz="3600" dirty="0" smtClean="0"/>
              <a:t> و  </a:t>
            </a:r>
            <a:r>
              <a:rPr lang="en-US" sz="3600" dirty="0" smtClean="0"/>
              <a:t>F2 </a:t>
            </a:r>
            <a:r>
              <a:rPr lang="fa-IR" sz="3600" dirty="0" smtClean="0"/>
              <a:t> است محور </a:t>
            </a:r>
            <a:r>
              <a:rPr lang="fa-IR" sz="3600" dirty="0"/>
              <a:t>عمودی این نمودار بسامد سازۀ اول و محور افقی آن بسامد سازۀ دوم هر واکه را در مقیاس هرتز نشان می‌دهد. نقاطی که از تلاقی بسامد </a:t>
            </a:r>
            <a:r>
              <a:rPr lang="en-US" sz="3600" dirty="0"/>
              <a:t>F1 </a:t>
            </a:r>
            <a:r>
              <a:rPr lang="fa-IR" sz="3600" dirty="0" smtClean="0"/>
              <a:t> و </a:t>
            </a:r>
            <a:r>
              <a:rPr lang="en-US" sz="3600" dirty="0"/>
              <a:t>F2 </a:t>
            </a:r>
            <a:r>
              <a:rPr lang="fa-IR" sz="3600" dirty="0" smtClean="0"/>
              <a:t> هر </a:t>
            </a:r>
            <a:r>
              <a:rPr lang="fa-IR" sz="3600" dirty="0"/>
              <a:t>واکه به‌دست می‌آید، به یکدیگر متصل می‌شوند تا این نمودار ترسیم </a:t>
            </a:r>
            <a:r>
              <a:rPr lang="fa-IR" sz="3600" dirty="0" smtClean="0"/>
              <a:t>گردد.</a:t>
            </a:r>
            <a:endParaRPr lang="en-US" sz="3600" dirty="0"/>
          </a:p>
        </p:txBody>
      </p:sp>
    </p:spTree>
    <p:extLst>
      <p:ext uri="{BB962C8B-B14F-4D97-AF65-F5344CB8AC3E}">
        <p14:creationId xmlns:p14="http://schemas.microsoft.com/office/powerpoint/2010/main" val="1862543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2817628" y="244549"/>
            <a:ext cx="6220045" cy="6347637"/>
          </a:xfrm>
          <a:prstGeom prst="rect">
            <a:avLst/>
          </a:prstGeom>
        </p:spPr>
      </p:pic>
    </p:spTree>
    <p:extLst>
      <p:ext uri="{BB962C8B-B14F-4D97-AF65-F5344CB8AC3E}">
        <p14:creationId xmlns:p14="http://schemas.microsoft.com/office/powerpoint/2010/main" val="212447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fa-IR" b="1" dirty="0" smtClean="0"/>
              <a:t>با سپاس بسیار</a:t>
            </a:r>
            <a:endParaRPr lang="en-US" b="1"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224818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عناصر زنجیری</a:t>
            </a:r>
            <a:endParaRPr lang="en-US" dirty="0"/>
          </a:p>
        </p:txBody>
      </p:sp>
      <p:sp>
        <p:nvSpPr>
          <p:cNvPr id="3" name="Content Placeholder 2"/>
          <p:cNvSpPr>
            <a:spLocks noGrp="1"/>
          </p:cNvSpPr>
          <p:nvPr>
            <p:ph idx="1"/>
          </p:nvPr>
        </p:nvSpPr>
        <p:spPr/>
        <p:txBody>
          <a:bodyPr>
            <a:normAutofit/>
          </a:bodyPr>
          <a:lstStyle/>
          <a:p>
            <a:pPr algn="just" rtl="1"/>
            <a:r>
              <a:rPr lang="fa-IR" sz="3200" dirty="0" smtClean="0"/>
              <a:t>عناصر زنجیری: همخوان (صامت)، واکه (مصوت)</a:t>
            </a:r>
          </a:p>
          <a:p>
            <a:pPr algn="just" rtl="1"/>
            <a:r>
              <a:rPr lang="fa-IR" sz="3200" dirty="0" smtClean="0"/>
              <a:t>همخوانها آن دسته از آواهای زبان‌اند که با تنگ شدن مجرای گفتار و یا بسته شدن کامل آن برای مدتی کوتاه و باز شدن ناگهانی بست تولید می‌شوند.</a:t>
            </a:r>
          </a:p>
          <a:p>
            <a:pPr algn="just" rtl="1"/>
            <a:r>
              <a:rPr lang="fa-IR" sz="3200" dirty="0" smtClean="0"/>
              <a:t>در تولید واکه‌ها مجرای گفتار نسبتاً باز است.</a:t>
            </a:r>
          </a:p>
          <a:p>
            <a:pPr algn="just" rtl="1"/>
            <a:r>
              <a:rPr lang="fa-IR" sz="3200" dirty="0" smtClean="0"/>
              <a:t>همخوان در حاشیۀ هجا قرار می‌گیرد، اما واکه در جایگاه هسته یا قلۀ هجا قرار می‌گیرد.</a:t>
            </a:r>
            <a:endParaRPr lang="en-US" sz="3200" dirty="0"/>
          </a:p>
        </p:txBody>
      </p:sp>
    </p:spTree>
    <p:extLst>
      <p:ext uri="{BB962C8B-B14F-4D97-AF65-F5344CB8AC3E}">
        <p14:creationId xmlns:p14="http://schemas.microsoft.com/office/powerpoint/2010/main" val="2550948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همخوانها</a:t>
            </a:r>
            <a:endParaRPr lang="en-US" dirty="0"/>
          </a:p>
        </p:txBody>
      </p:sp>
      <p:sp>
        <p:nvSpPr>
          <p:cNvPr id="3" name="Content Placeholder 2"/>
          <p:cNvSpPr>
            <a:spLocks noGrp="1"/>
          </p:cNvSpPr>
          <p:nvPr>
            <p:ph idx="1"/>
          </p:nvPr>
        </p:nvSpPr>
        <p:spPr/>
        <p:txBody>
          <a:bodyPr>
            <a:normAutofit/>
          </a:bodyPr>
          <a:lstStyle/>
          <a:p>
            <a:pPr algn="just" rtl="1"/>
            <a:r>
              <a:rPr lang="fa-IR" sz="6000" dirty="0" smtClean="0"/>
              <a:t>همخوانها بر اساس جایگاه تولید، شیوۀ تولید و وضعیت پرده‌های صوتی در هنگام تولید به انواعی تقسیم می‌شوند.</a:t>
            </a:r>
            <a:endParaRPr lang="en-US" sz="6000" dirty="0"/>
          </a:p>
        </p:txBody>
      </p:sp>
    </p:spTree>
    <p:extLst>
      <p:ext uri="{BB962C8B-B14F-4D97-AF65-F5344CB8AC3E}">
        <p14:creationId xmlns:p14="http://schemas.microsoft.com/office/powerpoint/2010/main" val="1983957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جایگاه های تولید همخوانها</a:t>
            </a:r>
            <a:endParaRPr lang="en-US" dirty="0"/>
          </a:p>
        </p:txBody>
      </p:sp>
      <p:sp>
        <p:nvSpPr>
          <p:cNvPr id="3" name="Content Placeholder 2"/>
          <p:cNvSpPr>
            <a:spLocks noGrp="1"/>
          </p:cNvSpPr>
          <p:nvPr>
            <p:ph idx="1"/>
          </p:nvPr>
        </p:nvSpPr>
        <p:spPr/>
        <p:txBody>
          <a:bodyPr>
            <a:normAutofit/>
          </a:bodyPr>
          <a:lstStyle/>
          <a:p>
            <a:pPr algn="just" rtl="1"/>
            <a:r>
              <a:rPr lang="fa-IR" sz="2400" dirty="0" smtClean="0"/>
              <a:t>1</a:t>
            </a:r>
            <a:r>
              <a:rPr lang="fa-IR" sz="2400" dirty="0" smtClean="0">
                <a:cs typeface="+mn-cs"/>
              </a:rPr>
              <a:t>) دولبی</a:t>
            </a:r>
            <a:r>
              <a:rPr lang="fa-IR" sz="2400" dirty="0" smtClean="0">
                <a:latin typeface="Doulos SIL" panose="02000500070000020004" pitchFamily="2" charset="0"/>
                <a:ea typeface="Doulos SIL" panose="02000500070000020004" pitchFamily="2" charset="0"/>
                <a:cs typeface="+mn-cs"/>
              </a:rPr>
              <a:t>: </a:t>
            </a:r>
            <a:r>
              <a:rPr lang="en-US" sz="2400" dirty="0" smtClean="0">
                <a:latin typeface="Doulos SIL" panose="02000500070000020004" pitchFamily="2" charset="0"/>
                <a:ea typeface="Doulos SIL" panose="02000500070000020004" pitchFamily="2" charset="0"/>
                <a:cs typeface="Doulos SIL" panose="02000500070000020004" pitchFamily="2" charset="0"/>
              </a:rPr>
              <a:t>b</a:t>
            </a:r>
            <a:r>
              <a:rPr lang="fa-IR" sz="2400" dirty="0" smtClean="0">
                <a:latin typeface="Doulos SIL" panose="02000500070000020004" pitchFamily="2" charset="0"/>
                <a:ea typeface="Doulos SIL" panose="02000500070000020004" pitchFamily="2" charset="0"/>
                <a:cs typeface="+mn-cs"/>
              </a:rPr>
              <a:t> و </a:t>
            </a:r>
            <a:r>
              <a:rPr lang="en-US" sz="2400" dirty="0" smtClean="0">
                <a:latin typeface="Doulos SIL" panose="02000500070000020004" pitchFamily="2" charset="0"/>
                <a:ea typeface="Doulos SIL" panose="02000500070000020004" pitchFamily="2" charset="0"/>
                <a:cs typeface="Doulos SIL" panose="02000500070000020004" pitchFamily="2" charset="0"/>
              </a:rPr>
              <a:t>p</a:t>
            </a:r>
            <a:r>
              <a:rPr lang="fa-IR" sz="2400" dirty="0" smtClean="0">
                <a:latin typeface="Doulos SIL" panose="02000500070000020004" pitchFamily="2" charset="0"/>
                <a:ea typeface="Doulos SIL" panose="02000500070000020004" pitchFamily="2" charset="0"/>
                <a:cs typeface="+mn-cs"/>
              </a:rPr>
              <a:t> و </a:t>
            </a:r>
            <a:r>
              <a:rPr lang="en-US" sz="2400" dirty="0" smtClean="0">
                <a:latin typeface="Doulos SIL" panose="02000500070000020004" pitchFamily="2" charset="0"/>
                <a:ea typeface="Doulos SIL" panose="02000500070000020004" pitchFamily="2" charset="0"/>
                <a:cs typeface="Doulos SIL" panose="02000500070000020004" pitchFamily="2" charset="0"/>
              </a:rPr>
              <a:t>m</a:t>
            </a:r>
          </a:p>
          <a:p>
            <a:pPr algn="just" rtl="1"/>
            <a:r>
              <a:rPr lang="fa-IR" sz="2400" dirty="0" smtClean="0">
                <a:latin typeface="Doulos SIL" panose="02000500070000020004" pitchFamily="2" charset="0"/>
                <a:ea typeface="Doulos SIL" panose="02000500070000020004" pitchFamily="2" charset="0"/>
                <a:cs typeface="+mn-cs"/>
              </a:rPr>
              <a:t>2) لبی-دندانی: </a:t>
            </a:r>
            <a:r>
              <a:rPr lang="en-US" sz="2400" dirty="0" smtClean="0">
                <a:latin typeface="Doulos SIL" panose="02000500070000020004" pitchFamily="2" charset="0"/>
                <a:ea typeface="Doulos SIL" panose="02000500070000020004" pitchFamily="2" charset="0"/>
                <a:cs typeface="Doulos SIL" panose="02000500070000020004" pitchFamily="2" charset="0"/>
              </a:rPr>
              <a:t>f</a:t>
            </a:r>
            <a:r>
              <a:rPr lang="fa-IR" sz="2400" dirty="0" smtClean="0">
                <a:latin typeface="Doulos SIL" panose="02000500070000020004" pitchFamily="2" charset="0"/>
                <a:ea typeface="Doulos SIL" panose="02000500070000020004" pitchFamily="2" charset="0"/>
                <a:cs typeface="+mn-cs"/>
              </a:rPr>
              <a:t> و </a:t>
            </a:r>
            <a:r>
              <a:rPr lang="en-US" sz="2400" dirty="0" smtClean="0">
                <a:latin typeface="Doulos SIL" panose="02000500070000020004" pitchFamily="2" charset="0"/>
                <a:ea typeface="Doulos SIL" panose="02000500070000020004" pitchFamily="2" charset="0"/>
                <a:cs typeface="Doulos SIL" panose="02000500070000020004" pitchFamily="2" charset="0"/>
              </a:rPr>
              <a:t>v</a:t>
            </a:r>
          </a:p>
          <a:p>
            <a:pPr algn="just" rtl="1"/>
            <a:r>
              <a:rPr lang="fa-IR" sz="2400" dirty="0" smtClean="0">
                <a:latin typeface="Doulos SIL" panose="02000500070000020004" pitchFamily="2" charset="0"/>
                <a:ea typeface="Doulos SIL" panose="02000500070000020004" pitchFamily="2" charset="0"/>
                <a:cs typeface="+mn-cs"/>
              </a:rPr>
              <a:t>3) دندانی-لثوی: </a:t>
            </a:r>
            <a:r>
              <a:rPr lang="en-US" sz="2400" dirty="0" smtClean="0">
                <a:latin typeface="Doulos SIL" panose="02000500070000020004" pitchFamily="2" charset="0"/>
                <a:ea typeface="Doulos SIL" panose="02000500070000020004" pitchFamily="2" charset="0"/>
                <a:cs typeface="Doulos SIL" panose="02000500070000020004" pitchFamily="2" charset="0"/>
              </a:rPr>
              <a:t>  t</a:t>
            </a:r>
            <a:r>
              <a:rPr lang="fa-IR" sz="2400" dirty="0" smtClean="0">
                <a:latin typeface="Doulos SIL" panose="02000500070000020004" pitchFamily="2" charset="0"/>
                <a:ea typeface="Doulos SIL" panose="02000500070000020004" pitchFamily="2" charset="0"/>
                <a:cs typeface="+mn-cs"/>
              </a:rPr>
              <a:t>و </a:t>
            </a:r>
            <a:r>
              <a:rPr lang="en-US" sz="2400" dirty="0" smtClean="0">
                <a:latin typeface="Doulos SIL" panose="02000500070000020004" pitchFamily="2" charset="0"/>
                <a:ea typeface="Doulos SIL" panose="02000500070000020004" pitchFamily="2" charset="0"/>
                <a:cs typeface="Doulos SIL" panose="02000500070000020004" pitchFamily="2" charset="0"/>
              </a:rPr>
              <a:t>d</a:t>
            </a:r>
            <a:r>
              <a:rPr lang="fa-IR" sz="2400" dirty="0" smtClean="0">
                <a:latin typeface="Doulos SIL" panose="02000500070000020004" pitchFamily="2" charset="0"/>
                <a:ea typeface="Doulos SIL" panose="02000500070000020004" pitchFamily="2" charset="0"/>
                <a:cs typeface="+mn-cs"/>
              </a:rPr>
              <a:t> و </a:t>
            </a:r>
            <a:r>
              <a:rPr lang="en-US" sz="2400" dirty="0" smtClean="0">
                <a:latin typeface="Doulos SIL" panose="02000500070000020004" pitchFamily="2" charset="0"/>
                <a:ea typeface="Doulos SIL" panose="02000500070000020004" pitchFamily="2" charset="0"/>
                <a:cs typeface="Doulos SIL" panose="02000500070000020004" pitchFamily="2" charset="0"/>
              </a:rPr>
              <a:t>s</a:t>
            </a:r>
            <a:r>
              <a:rPr lang="fa-IR" sz="2400" dirty="0" smtClean="0">
                <a:latin typeface="Doulos SIL" panose="02000500070000020004" pitchFamily="2" charset="0"/>
                <a:ea typeface="Doulos SIL" panose="02000500070000020004" pitchFamily="2" charset="0"/>
                <a:cs typeface="+mn-cs"/>
              </a:rPr>
              <a:t> و </a:t>
            </a:r>
            <a:r>
              <a:rPr lang="en-US" sz="2400" dirty="0" smtClean="0">
                <a:latin typeface="Doulos SIL" panose="02000500070000020004" pitchFamily="2" charset="0"/>
                <a:ea typeface="Doulos SIL" panose="02000500070000020004" pitchFamily="2" charset="0"/>
                <a:cs typeface="Doulos SIL" panose="02000500070000020004" pitchFamily="2" charset="0"/>
              </a:rPr>
              <a:t>z</a:t>
            </a:r>
            <a:r>
              <a:rPr lang="fa-IR" sz="2400" dirty="0" smtClean="0">
                <a:latin typeface="Doulos SIL" panose="02000500070000020004" pitchFamily="2" charset="0"/>
                <a:ea typeface="Doulos SIL" panose="02000500070000020004" pitchFamily="2" charset="0"/>
                <a:cs typeface="+mn-cs"/>
              </a:rPr>
              <a:t> و </a:t>
            </a:r>
            <a:r>
              <a:rPr lang="en-US" sz="2400" dirty="0" smtClean="0">
                <a:latin typeface="Doulos SIL" panose="02000500070000020004" pitchFamily="2" charset="0"/>
                <a:ea typeface="Doulos SIL" panose="02000500070000020004" pitchFamily="2" charset="0"/>
                <a:cs typeface="Doulos SIL" panose="02000500070000020004" pitchFamily="2" charset="0"/>
              </a:rPr>
              <a:t>n</a:t>
            </a:r>
            <a:endParaRPr lang="fa-IR" sz="2400" dirty="0" smtClean="0">
              <a:latin typeface="Doulos SIL" panose="02000500070000020004" pitchFamily="2" charset="0"/>
              <a:ea typeface="Doulos SIL" panose="02000500070000020004" pitchFamily="2" charset="0"/>
              <a:cs typeface="+mn-cs"/>
            </a:endParaRPr>
          </a:p>
          <a:p>
            <a:pPr algn="just" rtl="1"/>
            <a:r>
              <a:rPr lang="fa-IR" sz="2400" dirty="0" smtClean="0">
                <a:latin typeface="Doulos SIL" panose="02000500070000020004" pitchFamily="2" charset="0"/>
                <a:ea typeface="Doulos SIL" panose="02000500070000020004" pitchFamily="2" charset="0"/>
                <a:cs typeface="+mn-cs"/>
              </a:rPr>
              <a:t>4) لثوی: </a:t>
            </a:r>
            <a:r>
              <a:rPr lang="en-US" sz="2400" dirty="0" smtClean="0">
                <a:latin typeface="Doulos SIL" panose="02000500070000020004" pitchFamily="2" charset="0"/>
                <a:ea typeface="Doulos SIL" panose="02000500070000020004" pitchFamily="2" charset="0"/>
                <a:cs typeface="Doulos SIL" panose="02000500070000020004" pitchFamily="2" charset="0"/>
              </a:rPr>
              <a:t> š</a:t>
            </a:r>
            <a:r>
              <a:rPr lang="fa-IR" sz="2400" dirty="0" smtClean="0">
                <a:latin typeface="Doulos SIL" panose="02000500070000020004" pitchFamily="2" charset="0"/>
                <a:ea typeface="Doulos SIL" panose="02000500070000020004" pitchFamily="2" charset="0"/>
                <a:cs typeface="Doulos SIL" panose="02000500070000020004" pitchFamily="2" charset="0"/>
              </a:rPr>
              <a:t> و </a:t>
            </a:r>
            <a:r>
              <a:rPr lang="en-US" sz="2400" dirty="0" smtClean="0">
                <a:latin typeface="Doulos SIL" panose="02000500070000020004" pitchFamily="2" charset="0"/>
                <a:ea typeface="Doulos SIL" panose="02000500070000020004" pitchFamily="2" charset="0"/>
                <a:cs typeface="Doulos SIL" panose="02000500070000020004" pitchFamily="2" charset="0"/>
              </a:rPr>
              <a:t> ž</a:t>
            </a:r>
            <a:r>
              <a:rPr lang="fa-IR" sz="2400" dirty="0" smtClean="0">
                <a:latin typeface="Doulos SIL" panose="02000500070000020004" pitchFamily="2" charset="0"/>
                <a:ea typeface="Doulos SIL" panose="02000500070000020004" pitchFamily="2" charset="0"/>
                <a:cs typeface="Doulos SIL" panose="02000500070000020004" pitchFamily="2" charset="0"/>
              </a:rPr>
              <a:t> و </a:t>
            </a:r>
            <a:r>
              <a:rPr lang="en-US" sz="2400" dirty="0" smtClean="0">
                <a:latin typeface="Doulos SIL" panose="02000500070000020004" pitchFamily="2" charset="0"/>
                <a:ea typeface="Doulos SIL" panose="02000500070000020004" pitchFamily="2" charset="0"/>
                <a:cs typeface="Doulos SIL" panose="02000500070000020004" pitchFamily="2" charset="0"/>
              </a:rPr>
              <a:t>r</a:t>
            </a:r>
            <a:r>
              <a:rPr lang="fa-IR" sz="2400" dirty="0" smtClean="0">
                <a:latin typeface="Doulos SIL" panose="02000500070000020004" pitchFamily="2" charset="0"/>
                <a:ea typeface="Doulos SIL" panose="02000500070000020004" pitchFamily="2" charset="0"/>
                <a:cs typeface="Doulos SIL" panose="02000500070000020004" pitchFamily="2" charset="0"/>
              </a:rPr>
              <a:t> و </a:t>
            </a:r>
            <a:r>
              <a:rPr lang="en-US" sz="2400" dirty="0" smtClean="0">
                <a:latin typeface="Doulos SIL" panose="02000500070000020004" pitchFamily="2" charset="0"/>
                <a:ea typeface="Doulos SIL" panose="02000500070000020004" pitchFamily="2" charset="0"/>
                <a:cs typeface="Doulos SIL" panose="02000500070000020004" pitchFamily="2" charset="0"/>
              </a:rPr>
              <a:t>l</a:t>
            </a:r>
          </a:p>
          <a:p>
            <a:pPr algn="just" rtl="1"/>
            <a:r>
              <a:rPr lang="fa-IR" sz="2400" dirty="0" smtClean="0">
                <a:latin typeface="Doulos SIL" panose="02000500070000020004" pitchFamily="2" charset="0"/>
                <a:ea typeface="Doulos SIL" panose="02000500070000020004" pitchFamily="2" charset="0"/>
                <a:cs typeface="Arial" panose="020B0604020202020204" pitchFamily="34" charset="0"/>
              </a:rPr>
              <a:t>لثوی-کامی: </a:t>
            </a:r>
            <a:r>
              <a:rPr lang="en-US" sz="2400" dirty="0" smtClean="0">
                <a:latin typeface="Doulos SIL" panose="02000500070000020004" pitchFamily="2" charset="0"/>
                <a:ea typeface="Doulos SIL" panose="02000500070000020004" pitchFamily="2" charset="0"/>
                <a:cs typeface="Doulos SIL" panose="02000500070000020004" pitchFamily="2" charset="0"/>
              </a:rPr>
              <a:t>č </a:t>
            </a:r>
            <a:r>
              <a:rPr lang="fa-IR" sz="2400" dirty="0" smtClean="0">
                <a:latin typeface="Doulos SIL" panose="02000500070000020004" pitchFamily="2" charset="0"/>
                <a:ea typeface="Doulos SIL" panose="02000500070000020004" pitchFamily="2" charset="0"/>
                <a:cs typeface="Doulos SIL" panose="02000500070000020004" pitchFamily="2" charset="0"/>
              </a:rPr>
              <a:t> و </a:t>
            </a:r>
            <a:r>
              <a:rPr lang="en-US" sz="2400" dirty="0" smtClean="0">
                <a:latin typeface="Doulos SIL" panose="02000500070000020004" pitchFamily="2" charset="0"/>
                <a:ea typeface="Doulos SIL" panose="02000500070000020004" pitchFamily="2" charset="0"/>
                <a:cs typeface="Doulos SIL" panose="02000500070000020004" pitchFamily="2" charset="0"/>
              </a:rPr>
              <a:t>j</a:t>
            </a:r>
          </a:p>
          <a:p>
            <a:pPr algn="just" rtl="1"/>
            <a:r>
              <a:rPr lang="en-US" sz="2400" dirty="0">
                <a:latin typeface="Doulos SIL" panose="02000500070000020004" pitchFamily="2" charset="0"/>
                <a:ea typeface="Doulos SIL" panose="02000500070000020004" pitchFamily="2" charset="0"/>
                <a:cs typeface="Doulos SIL" panose="02000500070000020004" pitchFamily="2" charset="0"/>
              </a:rPr>
              <a:t> </a:t>
            </a:r>
            <a:r>
              <a:rPr lang="fa-IR" sz="2400" dirty="0" smtClean="0">
                <a:latin typeface="Doulos SIL" panose="02000500070000020004" pitchFamily="2" charset="0"/>
                <a:ea typeface="Doulos SIL" panose="02000500070000020004" pitchFamily="2" charset="0"/>
                <a:cs typeface="Arial" panose="020B0604020202020204" pitchFamily="34" charset="0"/>
              </a:rPr>
              <a:t>کامی: </a:t>
            </a:r>
            <a:r>
              <a:rPr lang="en-US" sz="2400" dirty="0" smtClean="0">
                <a:latin typeface="Doulos SIL" panose="02000500070000020004" pitchFamily="2" charset="0"/>
                <a:ea typeface="Doulos SIL" panose="02000500070000020004" pitchFamily="2" charset="0"/>
                <a:cs typeface="Doulos SIL" panose="02000500070000020004" pitchFamily="2" charset="0"/>
              </a:rPr>
              <a:t>k</a:t>
            </a:r>
            <a:r>
              <a:rPr lang="fa-IR" sz="2400" dirty="0" smtClean="0">
                <a:latin typeface="Doulos SIL" panose="02000500070000020004" pitchFamily="2" charset="0"/>
                <a:ea typeface="Doulos SIL" panose="02000500070000020004" pitchFamily="2" charset="0"/>
                <a:cs typeface="Arial" panose="020B0604020202020204" pitchFamily="34" charset="0"/>
              </a:rPr>
              <a:t> و </a:t>
            </a:r>
            <a:r>
              <a:rPr lang="en-US" sz="2400" dirty="0" smtClean="0">
                <a:latin typeface="Doulos SIL" panose="02000500070000020004" pitchFamily="2" charset="0"/>
                <a:ea typeface="Doulos SIL" panose="02000500070000020004" pitchFamily="2" charset="0"/>
                <a:cs typeface="Doulos SIL" panose="02000500070000020004" pitchFamily="2" charset="0"/>
              </a:rPr>
              <a:t>g</a:t>
            </a:r>
            <a:r>
              <a:rPr lang="fa-IR" sz="2400" dirty="0" smtClean="0">
                <a:latin typeface="Doulos SIL" panose="02000500070000020004" pitchFamily="2" charset="0"/>
                <a:ea typeface="Doulos SIL" panose="02000500070000020004" pitchFamily="2" charset="0"/>
                <a:cs typeface="Arial" panose="020B0604020202020204" pitchFamily="34" charset="0"/>
              </a:rPr>
              <a:t> و </a:t>
            </a:r>
            <a:r>
              <a:rPr lang="en-US" sz="2400" dirty="0" smtClean="0">
                <a:latin typeface="Doulos SIL" panose="02000500070000020004" pitchFamily="2" charset="0"/>
                <a:ea typeface="Doulos SIL" panose="02000500070000020004" pitchFamily="2" charset="0"/>
                <a:cs typeface="Doulos SIL" panose="02000500070000020004" pitchFamily="2" charset="0"/>
              </a:rPr>
              <a:t>y</a:t>
            </a:r>
          </a:p>
          <a:p>
            <a:pPr algn="just" rtl="1"/>
            <a:r>
              <a:rPr lang="fa-IR" sz="2400" dirty="0" smtClean="0">
                <a:latin typeface="Doulos SIL" panose="02000500070000020004" pitchFamily="2" charset="0"/>
                <a:ea typeface="Doulos SIL" panose="02000500070000020004" pitchFamily="2" charset="0"/>
                <a:cs typeface="Arial" panose="020B0604020202020204" pitchFamily="34" charset="0"/>
              </a:rPr>
              <a:t>ملازی: </a:t>
            </a:r>
            <a:r>
              <a:rPr lang="en-US" sz="2400" dirty="0" smtClean="0">
                <a:latin typeface="Doulos SIL" panose="02000500070000020004" pitchFamily="2" charset="0"/>
                <a:ea typeface="Doulos SIL" panose="02000500070000020004" pitchFamily="2" charset="0"/>
                <a:cs typeface="Doulos SIL" panose="02000500070000020004" pitchFamily="2" charset="0"/>
              </a:rPr>
              <a:t>q</a:t>
            </a:r>
            <a:r>
              <a:rPr lang="fa-IR" sz="2400" dirty="0" smtClean="0">
                <a:latin typeface="Doulos SIL" panose="02000500070000020004" pitchFamily="2" charset="0"/>
                <a:ea typeface="Doulos SIL" panose="02000500070000020004" pitchFamily="2" charset="0"/>
                <a:cs typeface="Arial" panose="020B0604020202020204" pitchFamily="34" charset="0"/>
              </a:rPr>
              <a:t> و </a:t>
            </a:r>
            <a:r>
              <a:rPr lang="en-US" sz="2400" dirty="0" smtClean="0">
                <a:latin typeface="Doulos SIL" panose="02000500070000020004" pitchFamily="2" charset="0"/>
                <a:ea typeface="Doulos SIL" panose="02000500070000020004" pitchFamily="2" charset="0"/>
                <a:cs typeface="Doulos SIL" panose="02000500070000020004" pitchFamily="2" charset="0"/>
              </a:rPr>
              <a:t>x</a:t>
            </a:r>
            <a:endParaRPr lang="fa-IR" sz="2400" dirty="0" smtClean="0">
              <a:latin typeface="Doulos SIL" panose="02000500070000020004" pitchFamily="2" charset="0"/>
              <a:ea typeface="Doulos SIL" panose="02000500070000020004" pitchFamily="2" charset="0"/>
              <a:cs typeface="Arial" panose="020B0604020202020204" pitchFamily="34" charset="0"/>
            </a:endParaRPr>
          </a:p>
          <a:p>
            <a:pPr algn="just" rtl="1"/>
            <a:r>
              <a:rPr lang="fa-IR" sz="2400" dirty="0" smtClean="0">
                <a:latin typeface="Doulos SIL" panose="02000500070000020004" pitchFamily="2" charset="0"/>
                <a:ea typeface="Doulos SIL" panose="02000500070000020004" pitchFamily="2" charset="0"/>
                <a:cs typeface="Arial" panose="020B0604020202020204" pitchFamily="34" charset="0"/>
              </a:rPr>
              <a:t>چاکنایی: </a:t>
            </a:r>
            <a:r>
              <a:rPr lang="en-US" sz="2400" dirty="0" smtClean="0">
                <a:latin typeface="Doulos SIL" panose="02000500070000020004" pitchFamily="2" charset="0"/>
                <a:ea typeface="Doulos SIL" panose="02000500070000020004" pitchFamily="2" charset="0"/>
                <a:cs typeface="Doulos SIL" panose="02000500070000020004" pitchFamily="2" charset="0"/>
              </a:rPr>
              <a:t>ʼ</a:t>
            </a:r>
            <a:r>
              <a:rPr lang="fa-IR" sz="2400" dirty="0" smtClean="0">
                <a:latin typeface="Doulos SIL" panose="02000500070000020004" pitchFamily="2" charset="0"/>
                <a:ea typeface="Doulos SIL" panose="02000500070000020004" pitchFamily="2" charset="0"/>
                <a:cs typeface="Arial" panose="020B0604020202020204" pitchFamily="34" charset="0"/>
              </a:rPr>
              <a:t> و </a:t>
            </a:r>
            <a:r>
              <a:rPr lang="en-US" sz="2400" dirty="0" smtClean="0">
                <a:latin typeface="Doulos SIL" panose="02000500070000020004" pitchFamily="2" charset="0"/>
                <a:ea typeface="Doulos SIL" panose="02000500070000020004" pitchFamily="2" charset="0"/>
                <a:cs typeface="Doulos SIL" panose="02000500070000020004" pitchFamily="2" charset="0"/>
              </a:rPr>
              <a:t>h </a:t>
            </a:r>
            <a:r>
              <a:rPr lang="fa-IR" sz="2400" dirty="0" smtClean="0">
                <a:latin typeface="Doulos SIL" panose="02000500070000020004" pitchFamily="2" charset="0"/>
                <a:ea typeface="Doulos SIL" panose="02000500070000020004" pitchFamily="2" charset="0"/>
                <a:cs typeface="Arial" panose="020B0604020202020204" pitchFamily="34" charset="0"/>
              </a:rPr>
              <a:t> </a:t>
            </a:r>
            <a:endParaRPr lang="en-US" sz="2400" dirty="0" smtClean="0">
              <a:latin typeface="Doulos SIL" panose="02000500070000020004" pitchFamily="2" charset="0"/>
              <a:ea typeface="Doulos SIL" panose="02000500070000020004" pitchFamily="2" charset="0"/>
              <a:cs typeface="Doulos SIL" panose="02000500070000020004" pitchFamily="2" charset="0"/>
            </a:endParaRPr>
          </a:p>
          <a:p>
            <a:pPr algn="just" rtl="1"/>
            <a:endParaRPr lang="en-US" sz="2400" dirty="0" smtClean="0">
              <a:cs typeface="+mn-cs"/>
            </a:endParaRPr>
          </a:p>
          <a:p>
            <a:pPr algn="just" rtl="1"/>
            <a:endParaRPr lang="en-US" sz="2400" dirty="0">
              <a:cs typeface="+mn-cs"/>
            </a:endParaRPr>
          </a:p>
        </p:txBody>
      </p:sp>
    </p:spTree>
    <p:extLst>
      <p:ext uri="{BB962C8B-B14F-4D97-AF65-F5344CB8AC3E}">
        <p14:creationId xmlns:p14="http://schemas.microsoft.com/office/powerpoint/2010/main" val="1831457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شیوه‌های تولید همخوانها</a:t>
            </a:r>
            <a:endParaRPr lang="en-US" dirty="0"/>
          </a:p>
        </p:txBody>
      </p:sp>
      <p:sp>
        <p:nvSpPr>
          <p:cNvPr id="3" name="Content Placeholder 2"/>
          <p:cNvSpPr>
            <a:spLocks noGrp="1"/>
          </p:cNvSpPr>
          <p:nvPr>
            <p:ph idx="1"/>
          </p:nvPr>
        </p:nvSpPr>
        <p:spPr/>
        <p:txBody>
          <a:bodyPr>
            <a:normAutofit/>
          </a:bodyPr>
          <a:lstStyle/>
          <a:p>
            <a:pPr algn="just" rtl="1"/>
            <a:r>
              <a:rPr lang="fa-IR" sz="2200" dirty="0" smtClean="0"/>
              <a:t>همخوان‌های انفجاری: با بست کامل مجرای گفتار و باز شدن (رهش) ناگهانی آن تولید می‌شوند: </a:t>
            </a:r>
            <a:r>
              <a:rPr lang="en-US" sz="2200" dirty="0" smtClean="0"/>
              <a:t>b</a:t>
            </a:r>
            <a:r>
              <a:rPr lang="fa-IR" sz="2200" dirty="0" smtClean="0">
                <a:latin typeface="Doulos SIL" panose="02000500070000020004" pitchFamily="2" charset="0"/>
                <a:ea typeface="Doulos SIL" panose="02000500070000020004" pitchFamily="2" charset="0"/>
              </a:rPr>
              <a:t>، </a:t>
            </a:r>
            <a:r>
              <a:rPr lang="en-US" sz="2200" dirty="0" smtClean="0">
                <a:latin typeface="Doulos SIL" panose="02000500070000020004" pitchFamily="2" charset="0"/>
                <a:ea typeface="Doulos SIL" panose="02000500070000020004" pitchFamily="2" charset="0"/>
                <a:cs typeface="Doulos SIL" panose="02000500070000020004" pitchFamily="2" charset="0"/>
              </a:rPr>
              <a:t>p</a:t>
            </a:r>
            <a:r>
              <a:rPr lang="fa-IR" sz="2200" dirty="0" smtClean="0">
                <a:latin typeface="Doulos SIL" panose="02000500070000020004" pitchFamily="2" charset="0"/>
                <a:ea typeface="Doulos SIL" panose="02000500070000020004" pitchFamily="2" charset="0"/>
              </a:rPr>
              <a:t>، </a:t>
            </a:r>
            <a:r>
              <a:rPr lang="en-US" sz="2200" dirty="0" smtClean="0">
                <a:latin typeface="Doulos SIL" panose="02000500070000020004" pitchFamily="2" charset="0"/>
                <a:ea typeface="Doulos SIL" panose="02000500070000020004" pitchFamily="2" charset="0"/>
                <a:cs typeface="Doulos SIL" panose="02000500070000020004" pitchFamily="2" charset="0"/>
              </a:rPr>
              <a:t>t</a:t>
            </a:r>
            <a:r>
              <a:rPr lang="fa-IR" sz="2200" dirty="0" smtClean="0">
                <a:latin typeface="Doulos SIL" panose="02000500070000020004" pitchFamily="2" charset="0"/>
                <a:ea typeface="Doulos SIL" panose="02000500070000020004" pitchFamily="2" charset="0"/>
              </a:rPr>
              <a:t>، </a:t>
            </a:r>
            <a:r>
              <a:rPr lang="en-US" sz="2200" dirty="0" smtClean="0">
                <a:latin typeface="Doulos SIL" panose="02000500070000020004" pitchFamily="2" charset="0"/>
                <a:ea typeface="Doulos SIL" panose="02000500070000020004" pitchFamily="2" charset="0"/>
                <a:cs typeface="Doulos SIL" panose="02000500070000020004" pitchFamily="2" charset="0"/>
              </a:rPr>
              <a:t>d</a:t>
            </a:r>
            <a:r>
              <a:rPr lang="fa-IR" sz="2200" dirty="0" smtClean="0">
                <a:latin typeface="Doulos SIL" panose="02000500070000020004" pitchFamily="2" charset="0"/>
                <a:ea typeface="Doulos SIL" panose="02000500070000020004" pitchFamily="2" charset="0"/>
              </a:rPr>
              <a:t>، </a:t>
            </a:r>
            <a:r>
              <a:rPr lang="en-US" sz="2200" dirty="0" smtClean="0">
                <a:latin typeface="Doulos SIL" panose="02000500070000020004" pitchFamily="2" charset="0"/>
                <a:ea typeface="Doulos SIL" panose="02000500070000020004" pitchFamily="2" charset="0"/>
                <a:cs typeface="Doulos SIL" panose="02000500070000020004" pitchFamily="2" charset="0"/>
              </a:rPr>
              <a:t>k</a:t>
            </a:r>
            <a:r>
              <a:rPr lang="fa-IR" sz="2200" dirty="0" smtClean="0">
                <a:latin typeface="Doulos SIL" panose="02000500070000020004" pitchFamily="2" charset="0"/>
                <a:ea typeface="Doulos SIL" panose="02000500070000020004" pitchFamily="2" charset="0"/>
              </a:rPr>
              <a:t>، </a:t>
            </a:r>
            <a:r>
              <a:rPr lang="en-US" sz="2200" dirty="0" smtClean="0">
                <a:latin typeface="Doulos SIL" panose="02000500070000020004" pitchFamily="2" charset="0"/>
                <a:ea typeface="Doulos SIL" panose="02000500070000020004" pitchFamily="2" charset="0"/>
                <a:cs typeface="Doulos SIL" panose="02000500070000020004" pitchFamily="2" charset="0"/>
              </a:rPr>
              <a:t>g</a:t>
            </a:r>
            <a:r>
              <a:rPr lang="fa-IR" sz="2200" dirty="0" smtClean="0">
                <a:latin typeface="Doulos SIL" panose="02000500070000020004" pitchFamily="2" charset="0"/>
                <a:ea typeface="Doulos SIL" panose="02000500070000020004" pitchFamily="2" charset="0"/>
              </a:rPr>
              <a:t>، </a:t>
            </a:r>
            <a:r>
              <a:rPr lang="en-US" sz="2200" dirty="0" smtClean="0">
                <a:latin typeface="Doulos SIL" panose="02000500070000020004" pitchFamily="2" charset="0"/>
                <a:ea typeface="Doulos SIL" panose="02000500070000020004" pitchFamily="2" charset="0"/>
                <a:cs typeface="Doulos SIL" panose="02000500070000020004" pitchFamily="2" charset="0"/>
              </a:rPr>
              <a:t>q</a:t>
            </a:r>
            <a:r>
              <a:rPr lang="fa-IR" sz="2200" dirty="0" smtClean="0">
                <a:latin typeface="Doulos SIL" panose="02000500070000020004" pitchFamily="2" charset="0"/>
                <a:ea typeface="Doulos SIL" panose="02000500070000020004" pitchFamily="2" charset="0"/>
              </a:rPr>
              <a:t>، </a:t>
            </a:r>
            <a:r>
              <a:rPr lang="en-US" sz="2200" dirty="0" smtClean="0">
                <a:latin typeface="Doulos SIL" panose="02000500070000020004" pitchFamily="2" charset="0"/>
                <a:ea typeface="Doulos SIL" panose="02000500070000020004" pitchFamily="2" charset="0"/>
                <a:cs typeface="Doulos SIL" panose="02000500070000020004" pitchFamily="2" charset="0"/>
              </a:rPr>
              <a:t>ʼ</a:t>
            </a:r>
            <a:endParaRPr lang="fa-IR" sz="2200" dirty="0" smtClean="0">
              <a:latin typeface="Doulos SIL" panose="02000500070000020004" pitchFamily="2" charset="0"/>
              <a:ea typeface="Doulos SIL" panose="02000500070000020004" pitchFamily="2" charset="0"/>
              <a:cs typeface="Arial" panose="020B0604020202020204" pitchFamily="34" charset="0"/>
            </a:endParaRPr>
          </a:p>
          <a:p>
            <a:pPr algn="just" rtl="1"/>
            <a:r>
              <a:rPr lang="fa-IR" sz="2200" dirty="0" smtClean="0">
                <a:latin typeface="Doulos SIL" panose="02000500070000020004" pitchFamily="2" charset="0"/>
                <a:ea typeface="Doulos SIL" panose="02000500070000020004" pitchFamily="2" charset="0"/>
                <a:cs typeface="Arial" panose="020B0604020202020204" pitchFamily="34" charset="0"/>
              </a:rPr>
              <a:t>همخوانهای سایشی: اندام گفتار به هم بسیار نزدیک می‌شوند و هوا با سایش از میان آنها عبور می‌کند: </a:t>
            </a:r>
            <a:r>
              <a:rPr lang="en-US" sz="2200" dirty="0" smtClean="0">
                <a:latin typeface="Doulos SIL" panose="02000500070000020004" pitchFamily="2" charset="0"/>
                <a:ea typeface="Doulos SIL" panose="02000500070000020004" pitchFamily="2" charset="0"/>
                <a:cs typeface="Doulos SIL" panose="02000500070000020004" pitchFamily="2" charset="0"/>
              </a:rPr>
              <a:t>f</a:t>
            </a:r>
            <a:r>
              <a:rPr lang="fa-IR" sz="2200" dirty="0" smtClean="0">
                <a:latin typeface="Doulos SIL" panose="02000500070000020004" pitchFamily="2" charset="0"/>
                <a:ea typeface="Doulos SIL" panose="02000500070000020004" pitchFamily="2" charset="0"/>
                <a:cs typeface="Arial" panose="020B0604020202020204" pitchFamily="34" charset="0"/>
              </a:rPr>
              <a:t>، </a:t>
            </a:r>
            <a:r>
              <a:rPr lang="en-US" sz="2200" dirty="0" smtClean="0">
                <a:latin typeface="Doulos SIL" panose="02000500070000020004" pitchFamily="2" charset="0"/>
                <a:ea typeface="Doulos SIL" panose="02000500070000020004" pitchFamily="2" charset="0"/>
                <a:cs typeface="Doulos SIL" panose="02000500070000020004" pitchFamily="2" charset="0"/>
              </a:rPr>
              <a:t>v</a:t>
            </a:r>
            <a:r>
              <a:rPr lang="fa-IR" sz="2200" dirty="0" smtClean="0">
                <a:latin typeface="Doulos SIL" panose="02000500070000020004" pitchFamily="2" charset="0"/>
                <a:ea typeface="Doulos SIL" panose="02000500070000020004" pitchFamily="2" charset="0"/>
                <a:cs typeface="Arial" panose="020B0604020202020204" pitchFamily="34" charset="0"/>
              </a:rPr>
              <a:t>، </a:t>
            </a:r>
            <a:r>
              <a:rPr lang="en-US" sz="2200" dirty="0" smtClean="0">
                <a:latin typeface="Doulos SIL" panose="02000500070000020004" pitchFamily="2" charset="0"/>
                <a:ea typeface="Doulos SIL" panose="02000500070000020004" pitchFamily="2" charset="0"/>
                <a:cs typeface="Doulos SIL" panose="02000500070000020004" pitchFamily="2" charset="0"/>
              </a:rPr>
              <a:t>s</a:t>
            </a:r>
            <a:r>
              <a:rPr lang="fa-IR" sz="2200" dirty="0" smtClean="0">
                <a:latin typeface="Doulos SIL" panose="02000500070000020004" pitchFamily="2" charset="0"/>
                <a:ea typeface="Doulos SIL" panose="02000500070000020004" pitchFamily="2" charset="0"/>
                <a:cs typeface="Arial" panose="020B0604020202020204" pitchFamily="34" charset="0"/>
              </a:rPr>
              <a:t>، </a:t>
            </a:r>
            <a:r>
              <a:rPr lang="en-US" sz="2200" dirty="0" smtClean="0">
                <a:latin typeface="Doulos SIL" panose="02000500070000020004" pitchFamily="2" charset="0"/>
                <a:ea typeface="Doulos SIL" panose="02000500070000020004" pitchFamily="2" charset="0"/>
                <a:cs typeface="Doulos SIL" panose="02000500070000020004" pitchFamily="2" charset="0"/>
              </a:rPr>
              <a:t>z</a:t>
            </a:r>
            <a:r>
              <a:rPr lang="fa-IR" sz="2200" dirty="0" smtClean="0">
                <a:latin typeface="Doulos SIL" panose="02000500070000020004" pitchFamily="2" charset="0"/>
                <a:ea typeface="Doulos SIL" panose="02000500070000020004" pitchFamily="2" charset="0"/>
                <a:cs typeface="Arial" panose="020B0604020202020204" pitchFamily="34" charset="0"/>
              </a:rPr>
              <a:t>، </a:t>
            </a:r>
            <a:r>
              <a:rPr lang="en-US" sz="2200" dirty="0" smtClean="0">
                <a:latin typeface="Doulos SIL" panose="02000500070000020004" pitchFamily="2" charset="0"/>
                <a:ea typeface="Doulos SIL" panose="02000500070000020004" pitchFamily="2" charset="0"/>
                <a:cs typeface="Doulos SIL" panose="02000500070000020004" pitchFamily="2" charset="0"/>
              </a:rPr>
              <a:t>š</a:t>
            </a:r>
            <a:r>
              <a:rPr lang="fa-IR" sz="2200" dirty="0" smtClean="0">
                <a:latin typeface="Doulos SIL" panose="02000500070000020004" pitchFamily="2" charset="0"/>
                <a:ea typeface="Doulos SIL" panose="02000500070000020004" pitchFamily="2" charset="0"/>
                <a:cs typeface="Doulos SIL" panose="02000500070000020004" pitchFamily="2" charset="0"/>
              </a:rPr>
              <a:t>، </a:t>
            </a:r>
            <a:r>
              <a:rPr lang="en-US" sz="2200" dirty="0" smtClean="0">
                <a:latin typeface="Doulos SIL" panose="02000500070000020004" pitchFamily="2" charset="0"/>
                <a:ea typeface="Doulos SIL" panose="02000500070000020004" pitchFamily="2" charset="0"/>
                <a:cs typeface="Doulos SIL" panose="02000500070000020004" pitchFamily="2" charset="0"/>
              </a:rPr>
              <a:t>ž</a:t>
            </a:r>
            <a:r>
              <a:rPr lang="fa-IR" sz="2200" dirty="0" smtClean="0">
                <a:latin typeface="Doulos SIL" panose="02000500070000020004" pitchFamily="2" charset="0"/>
                <a:ea typeface="Doulos SIL" panose="02000500070000020004" pitchFamily="2" charset="0"/>
                <a:cs typeface="Doulos SIL" panose="02000500070000020004" pitchFamily="2" charset="0"/>
              </a:rPr>
              <a:t>، </a:t>
            </a:r>
            <a:r>
              <a:rPr lang="en-US" sz="2200" dirty="0" smtClean="0">
                <a:latin typeface="Doulos SIL" panose="02000500070000020004" pitchFamily="2" charset="0"/>
                <a:ea typeface="Doulos SIL" panose="02000500070000020004" pitchFamily="2" charset="0"/>
                <a:cs typeface="Doulos SIL" panose="02000500070000020004" pitchFamily="2" charset="0"/>
              </a:rPr>
              <a:t>x</a:t>
            </a:r>
            <a:r>
              <a:rPr lang="fa-IR" sz="2200" dirty="0" smtClean="0">
                <a:latin typeface="Doulos SIL" panose="02000500070000020004" pitchFamily="2" charset="0"/>
                <a:ea typeface="Doulos SIL" panose="02000500070000020004" pitchFamily="2" charset="0"/>
                <a:cs typeface="Doulos SIL" panose="02000500070000020004" pitchFamily="2" charset="0"/>
              </a:rPr>
              <a:t>، </a:t>
            </a:r>
            <a:r>
              <a:rPr lang="en-US" sz="2200" dirty="0" smtClean="0">
                <a:latin typeface="Doulos SIL" panose="02000500070000020004" pitchFamily="2" charset="0"/>
                <a:ea typeface="Doulos SIL" panose="02000500070000020004" pitchFamily="2" charset="0"/>
                <a:cs typeface="Doulos SIL" panose="02000500070000020004" pitchFamily="2" charset="0"/>
              </a:rPr>
              <a:t>h</a:t>
            </a:r>
          </a:p>
          <a:p>
            <a:pPr algn="just" rtl="1"/>
            <a:r>
              <a:rPr lang="fa-IR" sz="2200" dirty="0" smtClean="0">
                <a:latin typeface="Doulos SIL" panose="02000500070000020004" pitchFamily="2" charset="0"/>
                <a:ea typeface="Doulos SIL" panose="02000500070000020004" pitchFamily="2" charset="0"/>
              </a:rPr>
              <a:t>همخوانهای انفجاری-سایشی: </a:t>
            </a:r>
            <a:r>
              <a:rPr lang="en-US" sz="2200" dirty="0" smtClean="0">
                <a:latin typeface="Doulos SIL" panose="02000500070000020004" pitchFamily="2" charset="0"/>
                <a:ea typeface="Doulos SIL" panose="02000500070000020004" pitchFamily="2" charset="0"/>
                <a:cs typeface="Doulos SIL" panose="02000500070000020004" pitchFamily="2" charset="0"/>
              </a:rPr>
              <a:t>č</a:t>
            </a:r>
            <a:r>
              <a:rPr lang="fa-IR" sz="2200" dirty="0" smtClean="0">
                <a:latin typeface="Doulos SIL" panose="02000500070000020004" pitchFamily="2" charset="0"/>
                <a:ea typeface="Doulos SIL" panose="02000500070000020004" pitchFamily="2" charset="0"/>
                <a:cs typeface="Doulos SIL" panose="02000500070000020004" pitchFamily="2" charset="0"/>
              </a:rPr>
              <a:t>، </a:t>
            </a:r>
            <a:r>
              <a:rPr lang="en-US" sz="2200" dirty="0" smtClean="0">
                <a:latin typeface="Doulos SIL" panose="02000500070000020004" pitchFamily="2" charset="0"/>
                <a:ea typeface="Doulos SIL" panose="02000500070000020004" pitchFamily="2" charset="0"/>
                <a:cs typeface="Doulos SIL" panose="02000500070000020004" pitchFamily="2" charset="0"/>
              </a:rPr>
              <a:t>j</a:t>
            </a:r>
          </a:p>
          <a:p>
            <a:pPr algn="just" rtl="1"/>
            <a:r>
              <a:rPr lang="fa-IR" sz="2200" dirty="0" smtClean="0">
                <a:latin typeface="Doulos SIL" panose="02000500070000020004" pitchFamily="2" charset="0"/>
                <a:ea typeface="Doulos SIL" panose="02000500070000020004" pitchFamily="2" charset="0"/>
              </a:rPr>
              <a:t>همخوانهای خیشومی: با بست کامل مجرای دهان و گذر هوا از بینی تولید می‌شوند: </a:t>
            </a:r>
            <a:r>
              <a:rPr lang="en-US" sz="2200" dirty="0" smtClean="0">
                <a:latin typeface="Doulos SIL" panose="02000500070000020004" pitchFamily="2" charset="0"/>
                <a:ea typeface="Doulos SIL" panose="02000500070000020004" pitchFamily="2" charset="0"/>
                <a:cs typeface="Doulos SIL" panose="02000500070000020004" pitchFamily="2" charset="0"/>
              </a:rPr>
              <a:t>m</a:t>
            </a:r>
            <a:r>
              <a:rPr lang="fa-IR" sz="2200" dirty="0" smtClean="0">
                <a:latin typeface="Doulos SIL" panose="02000500070000020004" pitchFamily="2" charset="0"/>
                <a:ea typeface="Doulos SIL" panose="02000500070000020004" pitchFamily="2" charset="0"/>
              </a:rPr>
              <a:t>، </a:t>
            </a:r>
            <a:r>
              <a:rPr lang="en-US" sz="2200" dirty="0" smtClean="0">
                <a:latin typeface="Doulos SIL" panose="02000500070000020004" pitchFamily="2" charset="0"/>
                <a:ea typeface="Doulos SIL" panose="02000500070000020004" pitchFamily="2" charset="0"/>
                <a:cs typeface="Doulos SIL" panose="02000500070000020004" pitchFamily="2" charset="0"/>
              </a:rPr>
              <a:t>n</a:t>
            </a:r>
          </a:p>
          <a:p>
            <a:pPr algn="just" rtl="1"/>
            <a:r>
              <a:rPr lang="fa-IR" sz="2200" dirty="0" smtClean="0">
                <a:latin typeface="Doulos SIL" panose="02000500070000020004" pitchFamily="2" charset="0"/>
                <a:ea typeface="Doulos SIL" panose="02000500070000020004" pitchFamily="2" charset="0"/>
              </a:rPr>
              <a:t>همخوان لرزان: </a:t>
            </a:r>
            <a:r>
              <a:rPr lang="en-US" sz="2200" dirty="0" smtClean="0">
                <a:latin typeface="Doulos SIL" panose="02000500070000020004" pitchFamily="2" charset="0"/>
                <a:ea typeface="Doulos SIL" panose="02000500070000020004" pitchFamily="2" charset="0"/>
                <a:cs typeface="Doulos SIL" panose="02000500070000020004" pitchFamily="2" charset="0"/>
              </a:rPr>
              <a:t>r</a:t>
            </a:r>
            <a:endParaRPr lang="fa-IR" sz="2200" dirty="0" smtClean="0">
              <a:latin typeface="Doulos SIL" panose="02000500070000020004" pitchFamily="2" charset="0"/>
              <a:ea typeface="Doulos SIL" panose="02000500070000020004" pitchFamily="2" charset="0"/>
            </a:endParaRPr>
          </a:p>
          <a:p>
            <a:pPr algn="just" rtl="1"/>
            <a:r>
              <a:rPr lang="fa-IR" sz="2200" dirty="0" smtClean="0">
                <a:latin typeface="Doulos SIL" panose="02000500070000020004" pitchFamily="2" charset="0"/>
                <a:ea typeface="Doulos SIL" panose="02000500070000020004" pitchFamily="2" charset="0"/>
              </a:rPr>
              <a:t>همخوانهای ناسوده: اندام گفتار به هم نزدیک می‌شوند، اما این نزدیکی به اندازۀ تولید سایش نیست: </a:t>
            </a:r>
            <a:r>
              <a:rPr lang="en-US" sz="2200" dirty="0" smtClean="0">
                <a:latin typeface="Doulos SIL" panose="02000500070000020004" pitchFamily="2" charset="0"/>
                <a:ea typeface="Doulos SIL" panose="02000500070000020004" pitchFamily="2" charset="0"/>
                <a:cs typeface="Doulos SIL" panose="02000500070000020004" pitchFamily="2" charset="0"/>
              </a:rPr>
              <a:t>y</a:t>
            </a:r>
            <a:r>
              <a:rPr lang="fa-IR" sz="2200" dirty="0" smtClean="0">
                <a:latin typeface="Doulos SIL" panose="02000500070000020004" pitchFamily="2" charset="0"/>
                <a:ea typeface="Doulos SIL" panose="02000500070000020004" pitchFamily="2" charset="0"/>
              </a:rPr>
              <a:t>، </a:t>
            </a:r>
            <a:r>
              <a:rPr lang="en-US" sz="2200" dirty="0" smtClean="0">
                <a:latin typeface="Doulos SIL" panose="02000500070000020004" pitchFamily="2" charset="0"/>
                <a:ea typeface="Doulos SIL" panose="02000500070000020004" pitchFamily="2" charset="0"/>
                <a:cs typeface="Doulos SIL" panose="02000500070000020004" pitchFamily="2" charset="0"/>
              </a:rPr>
              <a:t>l</a:t>
            </a:r>
          </a:p>
          <a:p>
            <a:pPr marL="0" indent="0" algn="just" rtl="1">
              <a:buNone/>
            </a:pPr>
            <a:endParaRPr lang="en-US" sz="2200" dirty="0"/>
          </a:p>
        </p:txBody>
      </p:sp>
    </p:spTree>
    <p:extLst>
      <p:ext uri="{BB962C8B-B14F-4D97-AF65-F5344CB8AC3E}">
        <p14:creationId xmlns:p14="http://schemas.microsoft.com/office/powerpoint/2010/main" val="16783365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انواع واکه‌های ساده</a:t>
            </a:r>
            <a:endParaRPr lang="en-US" dirty="0"/>
          </a:p>
        </p:txBody>
      </p:sp>
      <p:sp>
        <p:nvSpPr>
          <p:cNvPr id="3" name="Content Placeholder 2"/>
          <p:cNvSpPr>
            <a:spLocks noGrp="1"/>
          </p:cNvSpPr>
          <p:nvPr>
            <p:ph idx="1"/>
          </p:nvPr>
        </p:nvSpPr>
        <p:spPr/>
        <p:txBody>
          <a:bodyPr>
            <a:normAutofit/>
          </a:bodyPr>
          <a:lstStyle/>
          <a:p>
            <a:pPr algn="just" rtl="1"/>
            <a:r>
              <a:rPr lang="fa-IR" b="1" dirty="0" smtClean="0"/>
              <a:t>واکه‌ها بر اساس جایگاه و ارتفاع زبان در هنگام تولید آنها توصیف می‌شوند: </a:t>
            </a:r>
          </a:p>
          <a:p>
            <a:pPr algn="just" rtl="1"/>
            <a:r>
              <a:rPr lang="fa-IR" b="1" dirty="0" smtClean="0"/>
              <a:t>جایگاه زبان:</a:t>
            </a:r>
          </a:p>
          <a:p>
            <a:pPr algn="just" rtl="1"/>
            <a:r>
              <a:rPr lang="fa-IR" b="1" dirty="0" smtClean="0"/>
              <a:t> </a:t>
            </a:r>
            <a:r>
              <a:rPr lang="fa-IR" b="1" dirty="0" smtClean="0">
                <a:latin typeface="Doulos SIL" panose="02000500070000020004" pitchFamily="2" charset="0"/>
                <a:ea typeface="Doulos SIL" panose="02000500070000020004" pitchFamily="2" charset="0"/>
              </a:rPr>
              <a:t>پیشین</a:t>
            </a:r>
            <a:r>
              <a:rPr lang="en-US" b="1" dirty="0" smtClean="0">
                <a:latin typeface="Doulos SIL" panose="02000500070000020004" pitchFamily="2" charset="0"/>
                <a:ea typeface="Doulos SIL" panose="02000500070000020004" pitchFamily="2" charset="0"/>
                <a:cs typeface="Doulos SIL" panose="02000500070000020004" pitchFamily="2" charset="0"/>
              </a:rPr>
              <a:t> </a:t>
            </a:r>
            <a:r>
              <a:rPr lang="fa-IR" b="1" dirty="0" smtClean="0">
                <a:latin typeface="Doulos SIL" panose="02000500070000020004" pitchFamily="2" charset="0"/>
                <a:ea typeface="Doulos SIL" panose="02000500070000020004" pitchFamily="2" charset="0"/>
              </a:rPr>
              <a:t> (</a:t>
            </a:r>
            <a:r>
              <a:rPr lang="en-US" b="1" dirty="0">
                <a:latin typeface="Doulos SIL" panose="02000500070000020004" pitchFamily="2" charset="0"/>
                <a:ea typeface="Doulos SIL" panose="02000500070000020004" pitchFamily="2" charset="0"/>
                <a:cs typeface="Doulos SIL" panose="02000500070000020004" pitchFamily="2" charset="0"/>
              </a:rPr>
              <a:t>i، e، </a:t>
            </a:r>
            <a:r>
              <a:rPr lang="en-US" b="1" dirty="0" smtClean="0">
                <a:latin typeface="Doulos SIL" panose="02000500070000020004" pitchFamily="2" charset="0"/>
                <a:ea typeface="Doulos SIL" panose="02000500070000020004" pitchFamily="2" charset="0"/>
                <a:cs typeface="Doulos SIL" panose="02000500070000020004" pitchFamily="2" charset="0"/>
              </a:rPr>
              <a:t>a</a:t>
            </a:r>
            <a:r>
              <a:rPr lang="fa-IR" b="1" dirty="0" smtClean="0">
                <a:latin typeface="Doulos SIL" panose="02000500070000020004" pitchFamily="2" charset="0"/>
                <a:ea typeface="Doulos SIL" panose="02000500070000020004" pitchFamily="2" charset="0"/>
              </a:rPr>
              <a:t>)</a:t>
            </a:r>
          </a:p>
          <a:p>
            <a:pPr algn="just" rtl="1"/>
            <a:r>
              <a:rPr lang="fa-IR" b="1" dirty="0" smtClean="0">
                <a:latin typeface="Doulos SIL" panose="02000500070000020004" pitchFamily="2" charset="0"/>
                <a:ea typeface="Doulos SIL" panose="02000500070000020004" pitchFamily="2" charset="0"/>
              </a:rPr>
              <a:t> پسین (</a:t>
            </a:r>
            <a:r>
              <a:rPr lang="en-US" b="1" dirty="0">
                <a:latin typeface="Doulos SIL" panose="02000500070000020004" pitchFamily="2" charset="0"/>
                <a:ea typeface="Doulos SIL" panose="02000500070000020004" pitchFamily="2" charset="0"/>
                <a:cs typeface="Doulos SIL" panose="02000500070000020004" pitchFamily="2" charset="0"/>
              </a:rPr>
              <a:t>ā، o، </a:t>
            </a:r>
            <a:r>
              <a:rPr lang="en-US" b="1" dirty="0" smtClean="0">
                <a:latin typeface="Doulos SIL" panose="02000500070000020004" pitchFamily="2" charset="0"/>
                <a:ea typeface="Doulos SIL" panose="02000500070000020004" pitchFamily="2" charset="0"/>
                <a:cs typeface="Doulos SIL" panose="02000500070000020004" pitchFamily="2" charset="0"/>
              </a:rPr>
              <a:t>u</a:t>
            </a:r>
            <a:r>
              <a:rPr lang="fa-IR" b="1" dirty="0" smtClean="0">
                <a:latin typeface="Doulos SIL" panose="02000500070000020004" pitchFamily="2" charset="0"/>
                <a:ea typeface="Doulos SIL" panose="02000500070000020004" pitchFamily="2" charset="0"/>
              </a:rPr>
              <a:t>)</a:t>
            </a:r>
          </a:p>
          <a:p>
            <a:pPr algn="just" rtl="1"/>
            <a:r>
              <a:rPr lang="fa-IR" b="1" dirty="0" smtClean="0">
                <a:latin typeface="Doulos SIL" panose="02000500070000020004" pitchFamily="2" charset="0"/>
                <a:ea typeface="Doulos SIL" panose="02000500070000020004" pitchFamily="2" charset="0"/>
              </a:rPr>
              <a:t>ارتفاع: </a:t>
            </a:r>
          </a:p>
          <a:p>
            <a:pPr algn="just" rtl="1"/>
            <a:r>
              <a:rPr lang="fa-IR" b="1" dirty="0" smtClean="0">
                <a:latin typeface="Doulos SIL" panose="02000500070000020004" pitchFamily="2" charset="0"/>
                <a:ea typeface="Doulos SIL" panose="02000500070000020004" pitchFamily="2" charset="0"/>
              </a:rPr>
              <a:t>افراشته</a:t>
            </a:r>
            <a:r>
              <a:rPr lang="en-US" b="1" dirty="0" smtClean="0">
                <a:latin typeface="Doulos SIL" panose="02000500070000020004" pitchFamily="2" charset="0"/>
                <a:ea typeface="Doulos SIL" panose="02000500070000020004" pitchFamily="2" charset="0"/>
                <a:cs typeface="Doulos SIL" panose="02000500070000020004" pitchFamily="2" charset="0"/>
              </a:rPr>
              <a:t> </a:t>
            </a:r>
            <a:r>
              <a:rPr lang="fa-IR" b="1" dirty="0" smtClean="0">
                <a:latin typeface="Doulos SIL" panose="02000500070000020004" pitchFamily="2" charset="0"/>
                <a:ea typeface="Doulos SIL" panose="02000500070000020004" pitchFamily="2" charset="0"/>
              </a:rPr>
              <a:t>(</a:t>
            </a:r>
            <a:r>
              <a:rPr lang="en-US" b="1" dirty="0" smtClean="0">
                <a:latin typeface="Doulos SIL" panose="02000500070000020004" pitchFamily="2" charset="0"/>
                <a:ea typeface="Doulos SIL" panose="02000500070000020004" pitchFamily="2" charset="0"/>
                <a:cs typeface="Doulos SIL" panose="02000500070000020004" pitchFamily="2" charset="0"/>
              </a:rPr>
              <a:t>i</a:t>
            </a:r>
            <a:r>
              <a:rPr lang="fa-IR" b="1" dirty="0" smtClean="0">
                <a:latin typeface="Doulos SIL" panose="02000500070000020004" pitchFamily="2" charset="0"/>
                <a:ea typeface="Doulos SIL" panose="02000500070000020004" pitchFamily="2" charset="0"/>
              </a:rPr>
              <a:t>، </a:t>
            </a:r>
            <a:r>
              <a:rPr lang="en-US" b="1" dirty="0" smtClean="0">
                <a:latin typeface="Doulos SIL" panose="02000500070000020004" pitchFamily="2" charset="0"/>
                <a:ea typeface="Doulos SIL" panose="02000500070000020004" pitchFamily="2" charset="0"/>
                <a:cs typeface="Doulos SIL" panose="02000500070000020004" pitchFamily="2" charset="0"/>
              </a:rPr>
              <a:t>u</a:t>
            </a:r>
            <a:r>
              <a:rPr lang="fa-IR" b="1" dirty="0" smtClean="0">
                <a:latin typeface="Doulos SIL" panose="02000500070000020004" pitchFamily="2" charset="0"/>
                <a:ea typeface="Doulos SIL" panose="02000500070000020004" pitchFamily="2" charset="0"/>
              </a:rPr>
              <a:t>)</a:t>
            </a:r>
          </a:p>
          <a:p>
            <a:pPr algn="just" rtl="1"/>
            <a:r>
              <a:rPr lang="fa-IR" b="1" dirty="0" smtClean="0">
                <a:latin typeface="Doulos SIL" panose="02000500070000020004" pitchFamily="2" charset="0"/>
                <a:ea typeface="Doulos SIL" panose="02000500070000020004" pitchFamily="2" charset="0"/>
              </a:rPr>
              <a:t> نیمه‌افراشته (میانی)</a:t>
            </a:r>
            <a:r>
              <a:rPr lang="en-US" b="1" dirty="0" smtClean="0">
                <a:latin typeface="Doulos SIL" panose="02000500070000020004" pitchFamily="2" charset="0"/>
                <a:ea typeface="Doulos SIL" panose="02000500070000020004" pitchFamily="2" charset="0"/>
                <a:cs typeface="Doulos SIL" panose="02000500070000020004" pitchFamily="2" charset="0"/>
              </a:rPr>
              <a:t> </a:t>
            </a:r>
            <a:r>
              <a:rPr lang="fa-IR" b="1" dirty="0" smtClean="0">
                <a:latin typeface="Doulos SIL" panose="02000500070000020004" pitchFamily="2" charset="0"/>
                <a:ea typeface="Doulos SIL" panose="02000500070000020004" pitchFamily="2" charset="0"/>
              </a:rPr>
              <a:t> (</a:t>
            </a:r>
            <a:r>
              <a:rPr lang="en-US" b="1" dirty="0" smtClean="0">
                <a:latin typeface="Doulos SIL" panose="02000500070000020004" pitchFamily="2" charset="0"/>
                <a:ea typeface="Doulos SIL" panose="02000500070000020004" pitchFamily="2" charset="0"/>
                <a:cs typeface="Doulos SIL" panose="02000500070000020004" pitchFamily="2" charset="0"/>
              </a:rPr>
              <a:t>e</a:t>
            </a:r>
            <a:r>
              <a:rPr lang="fa-IR" b="1" dirty="0" smtClean="0">
                <a:latin typeface="Doulos SIL" panose="02000500070000020004" pitchFamily="2" charset="0"/>
                <a:ea typeface="Doulos SIL" panose="02000500070000020004" pitchFamily="2" charset="0"/>
              </a:rPr>
              <a:t>، </a:t>
            </a:r>
            <a:r>
              <a:rPr lang="en-US" b="1" dirty="0" smtClean="0">
                <a:latin typeface="Doulos SIL" panose="02000500070000020004" pitchFamily="2" charset="0"/>
                <a:ea typeface="Doulos SIL" panose="02000500070000020004" pitchFamily="2" charset="0"/>
                <a:cs typeface="Doulos SIL" panose="02000500070000020004" pitchFamily="2" charset="0"/>
              </a:rPr>
              <a:t>o</a:t>
            </a:r>
            <a:r>
              <a:rPr lang="fa-IR" b="1" dirty="0" smtClean="0">
                <a:latin typeface="Doulos SIL" panose="02000500070000020004" pitchFamily="2" charset="0"/>
                <a:ea typeface="Doulos SIL" panose="02000500070000020004" pitchFamily="2" charset="0"/>
              </a:rPr>
              <a:t>)</a:t>
            </a:r>
          </a:p>
          <a:p>
            <a:pPr algn="just" rtl="1"/>
            <a:r>
              <a:rPr lang="fa-IR" b="1" dirty="0" smtClean="0">
                <a:latin typeface="Doulos SIL" panose="02000500070000020004" pitchFamily="2" charset="0"/>
                <a:ea typeface="Doulos SIL" panose="02000500070000020004" pitchFamily="2" charset="0"/>
              </a:rPr>
              <a:t> افتاده (</a:t>
            </a:r>
            <a:r>
              <a:rPr lang="en-US" b="1" dirty="0" smtClean="0">
                <a:latin typeface="Doulos SIL" panose="02000500070000020004" pitchFamily="2" charset="0"/>
                <a:ea typeface="Doulos SIL" panose="02000500070000020004" pitchFamily="2" charset="0"/>
                <a:cs typeface="Doulos SIL" panose="02000500070000020004" pitchFamily="2" charset="0"/>
              </a:rPr>
              <a:t>a</a:t>
            </a:r>
            <a:r>
              <a:rPr lang="fa-IR" b="1" dirty="0" smtClean="0">
                <a:latin typeface="Doulos SIL" panose="02000500070000020004" pitchFamily="2" charset="0"/>
                <a:ea typeface="Doulos SIL" panose="02000500070000020004" pitchFamily="2" charset="0"/>
                <a:cs typeface="Doulos SIL" panose="02000500070000020004" pitchFamily="2" charset="0"/>
              </a:rPr>
              <a:t>، </a:t>
            </a:r>
            <a:r>
              <a:rPr lang="en-US" b="1" dirty="0" smtClean="0">
                <a:latin typeface="Doulos SIL" panose="02000500070000020004" pitchFamily="2" charset="0"/>
                <a:ea typeface="Doulos SIL" panose="02000500070000020004" pitchFamily="2" charset="0"/>
                <a:cs typeface="Doulos SIL" panose="02000500070000020004" pitchFamily="2" charset="0"/>
              </a:rPr>
              <a:t>ā</a:t>
            </a:r>
            <a:r>
              <a:rPr lang="fa-IR" b="1" dirty="0">
                <a:latin typeface="Doulos SIL" panose="02000500070000020004" pitchFamily="2" charset="0"/>
                <a:ea typeface="Doulos SIL" panose="02000500070000020004" pitchFamily="2" charset="0"/>
                <a:cs typeface="Doulos SIL" panose="02000500070000020004" pitchFamily="2" charset="0"/>
              </a:rPr>
              <a:t>)</a:t>
            </a:r>
            <a:endParaRPr lang="fa-IR" b="1" dirty="0" smtClean="0">
              <a:latin typeface="Doulos SIL" panose="02000500070000020004" pitchFamily="2" charset="0"/>
              <a:ea typeface="Doulos SIL" panose="02000500070000020004" pitchFamily="2" charset="0"/>
            </a:endParaRPr>
          </a:p>
          <a:p>
            <a:pPr algn="just" rtl="1"/>
            <a:r>
              <a:rPr lang="fa-IR" b="1" dirty="0" smtClean="0"/>
              <a:t>در تولید واکه‌های ساده، زبان در یک جایگاه و یک ارتفاع (وضعیتی واحد) قرار می‌گیرد.</a:t>
            </a:r>
            <a:endParaRPr lang="en-US" b="1" dirty="0"/>
          </a:p>
        </p:txBody>
      </p:sp>
    </p:spTree>
    <p:extLst>
      <p:ext uri="{BB962C8B-B14F-4D97-AF65-F5344CB8AC3E}">
        <p14:creationId xmlns:p14="http://schemas.microsoft.com/office/powerpoint/2010/main" val="15688094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327</TotalTime>
  <Words>2527</Words>
  <Application>Microsoft Office PowerPoint</Application>
  <PresentationFormat>Custom</PresentationFormat>
  <Paragraphs>318</Paragraphs>
  <Slides>47</Slides>
  <Notes>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Ion</vt:lpstr>
      <vt:lpstr>مقدمات آواشناسی و واج‌شناسی</vt:lpstr>
      <vt:lpstr>آواشناسی تولیدی</vt:lpstr>
      <vt:lpstr>مجرای گفتار</vt:lpstr>
      <vt:lpstr>PowerPoint Presentation</vt:lpstr>
      <vt:lpstr>عناصر زنجیری</vt:lpstr>
      <vt:lpstr>همخوانها</vt:lpstr>
      <vt:lpstr>جایگاه های تولید همخوانها</vt:lpstr>
      <vt:lpstr>شیوه‌های تولید همخوانها</vt:lpstr>
      <vt:lpstr>انواع واکه‌های ساده</vt:lpstr>
      <vt:lpstr>PowerPoint Presentation</vt:lpstr>
      <vt:lpstr>واکه‌های مرکب</vt:lpstr>
      <vt:lpstr>هجا و انواع آن در زبان فارسی</vt:lpstr>
      <vt:lpstr>عناصر زبرزنجیری</vt:lpstr>
      <vt:lpstr>کشش</vt:lpstr>
      <vt:lpstr>مکث</vt:lpstr>
      <vt:lpstr>تکیه</vt:lpstr>
      <vt:lpstr>الگوی تکیه در زبان فارسی</vt:lpstr>
      <vt:lpstr>فرایندهای واجی</vt:lpstr>
      <vt:lpstr>تعریف</vt:lpstr>
      <vt:lpstr>اهم فرایندهای واجی با نمونه‌هایی از گویش آباده‌ای و لهجۀ تهرانی</vt:lpstr>
      <vt:lpstr>افراشته‌شدگی</vt:lpstr>
      <vt:lpstr>افتاده‌شدگی</vt:lpstr>
      <vt:lpstr>همگونی</vt:lpstr>
      <vt:lpstr>همگونی</vt:lpstr>
      <vt:lpstr>ناهمگونی</vt:lpstr>
      <vt:lpstr>تضعیف</vt:lpstr>
      <vt:lpstr>تبدیل به غلت</vt:lpstr>
      <vt:lpstr>تضعیف</vt:lpstr>
      <vt:lpstr>تضعیف</vt:lpstr>
      <vt:lpstr>تقویت</vt:lpstr>
      <vt:lpstr>درج</vt:lpstr>
      <vt:lpstr>قلب</vt:lpstr>
      <vt:lpstr>کوتاه‌شدگی و کشیده‌شدگی واکه‌ها  </vt:lpstr>
      <vt:lpstr>آواشناسی صوت‌شناختی (آکوستیکی)</vt:lpstr>
      <vt:lpstr>امواج صوتی و نرم‌افزار پرت</vt:lpstr>
      <vt:lpstr>PowerPoint Presentation</vt:lpstr>
      <vt:lpstr>PowerPoint Presentation</vt:lpstr>
      <vt:lpstr>فواید آواشناسی صوت‌شناختی </vt:lpstr>
      <vt:lpstr>آواشناسی صوت‌شناختی واکه‌ها 1</vt:lpstr>
      <vt:lpstr>آواشناسی صوت‌شناختی واکه‌ها 2</vt:lpstr>
      <vt:lpstr>PowerPoint Presentation</vt:lpstr>
      <vt:lpstr>آواشناسی صوت‌شناختی واکه‌ها  3</vt:lpstr>
      <vt:lpstr>میانگینِ بسامدِ سازه‌هایِ اول و دومِ واکه‌هایِ سادۀ خوافی و فارسی معیار (هرتز) و میانگین دیرش آن‌ها (هزارم ‌ثانیه)</vt:lpstr>
      <vt:lpstr>نتایج حاصل از جدول</vt:lpstr>
      <vt:lpstr>فضای واکه‌ای</vt:lpstr>
      <vt:lpstr>PowerPoint Presentation</vt:lpstr>
      <vt:lpstr>با سپاس بسیار</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مقدمات آواشناسی و واج‌شناسی</dc:title>
  <dc:creator>HP</dc:creator>
  <cp:lastModifiedBy>sahebi</cp:lastModifiedBy>
  <cp:revision>32</cp:revision>
  <dcterms:created xsi:type="dcterms:W3CDTF">2022-11-04T06:46:25Z</dcterms:created>
  <dcterms:modified xsi:type="dcterms:W3CDTF">2023-07-30T10:41:48Z</dcterms:modified>
</cp:coreProperties>
</file>